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7" r:id="rId7"/>
    <p:sldId id="262" r:id="rId8"/>
    <p:sldId id="263" r:id="rId9"/>
    <p:sldId id="264" r:id="rId10"/>
    <p:sldId id="270" r:id="rId11"/>
    <p:sldId id="268" r:id="rId12"/>
    <p:sldId id="265"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p:restoredTop sz="94486"/>
  </p:normalViewPr>
  <p:slideViewPr>
    <p:cSldViewPr snapToGrid="0">
      <p:cViewPr varScale="1">
        <p:scale>
          <a:sx n="108" d="100"/>
          <a:sy n="108" d="100"/>
        </p:scale>
        <p:origin x="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4DB68-2887-7041-BB1C-FE591678EFC6}"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GB"/>
        </a:p>
      </dgm:t>
    </dgm:pt>
    <dgm:pt modelId="{2106E8C8-E69A-6646-91BC-50B3D1F3EEE6}">
      <dgm:prSet/>
      <dgm:spPr/>
      <dgm:t>
        <a:bodyPr/>
        <a:lstStyle/>
        <a:p>
          <a:pPr algn="ctr">
            <a:buNone/>
          </a:pPr>
          <a:r>
            <a:rPr lang="en-US" b="1" dirty="0"/>
            <a:t>ANOCA</a:t>
          </a:r>
          <a:endParaRPr lang="en-GB" b="1" dirty="0"/>
        </a:p>
      </dgm:t>
    </dgm:pt>
    <dgm:pt modelId="{44C8E7DC-F9E0-394A-AD8F-C0EBA225BEDB}" type="parTrans" cxnId="{1A16DF60-892E-4540-9113-C7DAFE951BF9}">
      <dgm:prSet/>
      <dgm:spPr/>
      <dgm:t>
        <a:bodyPr/>
        <a:lstStyle/>
        <a:p>
          <a:endParaRPr lang="en-GB"/>
        </a:p>
      </dgm:t>
    </dgm:pt>
    <dgm:pt modelId="{F5A9975C-E399-3D41-8BA2-F5DC0C83F31E}" type="sibTrans" cxnId="{1A16DF60-892E-4540-9113-C7DAFE951BF9}">
      <dgm:prSet/>
      <dgm:spPr/>
      <dgm:t>
        <a:bodyPr/>
        <a:lstStyle/>
        <a:p>
          <a:endParaRPr lang="en-GB"/>
        </a:p>
      </dgm:t>
    </dgm:pt>
    <dgm:pt modelId="{C4AEEEB5-E04B-6E4A-8062-C3842C2A2041}">
      <dgm:prSet/>
      <dgm:spPr/>
      <dgm:t>
        <a:bodyPr/>
        <a:lstStyle/>
        <a:p>
          <a:pPr algn="ctr">
            <a:buNone/>
          </a:pPr>
          <a:r>
            <a:rPr lang="en-US" dirty="0"/>
            <a:t>47% of patients with angina referred for coronary angiography.</a:t>
          </a:r>
          <a:r>
            <a:rPr lang="en-US" baseline="30000" dirty="0"/>
            <a:t>1</a:t>
          </a:r>
          <a:endParaRPr lang="en-GB" baseline="30000" dirty="0"/>
        </a:p>
      </dgm:t>
    </dgm:pt>
    <dgm:pt modelId="{EBA1715D-5656-5645-BB89-CB89D5EB4957}" type="parTrans" cxnId="{F4D2A8B6-E05C-F845-80D3-704BA989D6A5}">
      <dgm:prSet/>
      <dgm:spPr/>
      <dgm:t>
        <a:bodyPr/>
        <a:lstStyle/>
        <a:p>
          <a:endParaRPr lang="en-GB"/>
        </a:p>
      </dgm:t>
    </dgm:pt>
    <dgm:pt modelId="{E161297C-D4DE-DC43-9759-7A12E12B0CB1}" type="sibTrans" cxnId="{F4D2A8B6-E05C-F845-80D3-704BA989D6A5}">
      <dgm:prSet/>
      <dgm:spPr/>
      <dgm:t>
        <a:bodyPr/>
        <a:lstStyle/>
        <a:p>
          <a:endParaRPr lang="en-GB"/>
        </a:p>
      </dgm:t>
    </dgm:pt>
    <dgm:pt modelId="{0F51E1F0-4C22-154A-8A79-F611879E76B0}">
      <dgm:prSet/>
      <dgm:spPr/>
      <dgm:t>
        <a:bodyPr/>
        <a:lstStyle/>
        <a:p>
          <a:pPr algn="ctr">
            <a:buNone/>
          </a:pPr>
          <a:r>
            <a:rPr lang="en-US" b="1" dirty="0"/>
            <a:t>INOCA</a:t>
          </a:r>
          <a:endParaRPr lang="en-GB" b="1" dirty="0"/>
        </a:p>
      </dgm:t>
    </dgm:pt>
    <dgm:pt modelId="{8C9CE1BE-FAAB-964A-87AE-C71F45ADFE8D}" type="parTrans" cxnId="{252D33CE-548F-D040-B7DC-DF405AB3FE6A}">
      <dgm:prSet/>
      <dgm:spPr/>
      <dgm:t>
        <a:bodyPr/>
        <a:lstStyle/>
        <a:p>
          <a:endParaRPr lang="en-GB"/>
        </a:p>
      </dgm:t>
    </dgm:pt>
    <dgm:pt modelId="{62C78130-D7FB-1943-92EA-E0967A462B3A}" type="sibTrans" cxnId="{252D33CE-548F-D040-B7DC-DF405AB3FE6A}">
      <dgm:prSet/>
      <dgm:spPr/>
      <dgm:t>
        <a:bodyPr/>
        <a:lstStyle/>
        <a:p>
          <a:endParaRPr lang="en-GB"/>
        </a:p>
      </dgm:t>
    </dgm:pt>
    <dgm:pt modelId="{DB985934-7B5A-E64E-83FE-90A8F44D5E95}">
      <dgm:prSet/>
      <dgm:spPr/>
      <dgm:t>
        <a:bodyPr/>
        <a:lstStyle/>
        <a:p>
          <a:pPr algn="ctr">
            <a:buNone/>
          </a:pPr>
          <a:r>
            <a:rPr lang="en-US" dirty="0"/>
            <a:t>13% with inducible </a:t>
          </a:r>
          <a:r>
            <a:rPr lang="en-US" dirty="0" err="1"/>
            <a:t>ischaemia</a:t>
          </a:r>
          <a:r>
            <a:rPr lang="en-US" dirty="0"/>
            <a:t> on stress-testing.</a:t>
          </a:r>
          <a:r>
            <a:rPr lang="en-US" baseline="30000" dirty="0"/>
            <a:t>2</a:t>
          </a:r>
          <a:endParaRPr lang="en-GB" baseline="30000" dirty="0"/>
        </a:p>
      </dgm:t>
    </dgm:pt>
    <dgm:pt modelId="{014BEF1F-A068-654D-B763-63742A81385A}" type="parTrans" cxnId="{6B1F1405-2029-1B40-8B2A-B959793F0777}">
      <dgm:prSet/>
      <dgm:spPr/>
      <dgm:t>
        <a:bodyPr/>
        <a:lstStyle/>
        <a:p>
          <a:endParaRPr lang="en-GB"/>
        </a:p>
      </dgm:t>
    </dgm:pt>
    <dgm:pt modelId="{F75C1166-7C2C-7844-B163-DB3DBEA4AD1F}" type="sibTrans" cxnId="{6B1F1405-2029-1B40-8B2A-B959793F0777}">
      <dgm:prSet/>
      <dgm:spPr/>
      <dgm:t>
        <a:bodyPr/>
        <a:lstStyle/>
        <a:p>
          <a:endParaRPr lang="en-GB"/>
        </a:p>
      </dgm:t>
    </dgm:pt>
    <dgm:pt modelId="{E8377A61-36D8-C24B-86A4-80B7B87667AA}">
      <dgm:prSet/>
      <dgm:spPr/>
      <dgm:t>
        <a:bodyPr/>
        <a:lstStyle/>
        <a:p>
          <a:pPr algn="ctr">
            <a:buNone/>
          </a:pPr>
          <a:r>
            <a:rPr lang="en-US" b="1" dirty="0"/>
            <a:t>MINOCA</a:t>
          </a:r>
          <a:endParaRPr lang="en-GB" b="1" dirty="0"/>
        </a:p>
      </dgm:t>
    </dgm:pt>
    <dgm:pt modelId="{A4D6CF6C-A44C-4F45-8648-030D476C9D46}" type="parTrans" cxnId="{FB49EB66-2C62-AB43-B3F2-2796489D9B73}">
      <dgm:prSet/>
      <dgm:spPr/>
      <dgm:t>
        <a:bodyPr/>
        <a:lstStyle/>
        <a:p>
          <a:endParaRPr lang="en-GB"/>
        </a:p>
      </dgm:t>
    </dgm:pt>
    <dgm:pt modelId="{524A1C90-0EC4-0345-BDFD-3EC5AC252C3A}" type="sibTrans" cxnId="{FB49EB66-2C62-AB43-B3F2-2796489D9B73}">
      <dgm:prSet/>
      <dgm:spPr/>
      <dgm:t>
        <a:bodyPr/>
        <a:lstStyle/>
        <a:p>
          <a:endParaRPr lang="en-GB"/>
        </a:p>
      </dgm:t>
    </dgm:pt>
    <dgm:pt modelId="{F669F7AD-27A2-E742-8E33-1D3676FD35CE}">
      <dgm:prSet/>
      <dgm:spPr/>
      <dgm:t>
        <a:bodyPr/>
        <a:lstStyle/>
        <a:p>
          <a:pPr algn="ctr">
            <a:buNone/>
          </a:pPr>
          <a:r>
            <a:rPr lang="en-US" dirty="0"/>
            <a:t>6% of patients with suspected MI.</a:t>
          </a:r>
          <a:r>
            <a:rPr lang="en-US" baseline="30000" dirty="0"/>
            <a:t>3</a:t>
          </a:r>
          <a:endParaRPr lang="en-GB" baseline="30000" dirty="0"/>
        </a:p>
      </dgm:t>
    </dgm:pt>
    <dgm:pt modelId="{295B1C7B-4731-9241-B651-7CCCF3D775BD}" type="parTrans" cxnId="{E224066E-8884-6D48-853D-9E35205FE1B2}">
      <dgm:prSet/>
      <dgm:spPr/>
      <dgm:t>
        <a:bodyPr/>
        <a:lstStyle/>
        <a:p>
          <a:endParaRPr lang="en-GB"/>
        </a:p>
      </dgm:t>
    </dgm:pt>
    <dgm:pt modelId="{91D5286E-4E5E-0D4A-99B6-D9FFD45BD6D7}" type="sibTrans" cxnId="{E224066E-8884-6D48-853D-9E35205FE1B2}">
      <dgm:prSet/>
      <dgm:spPr/>
      <dgm:t>
        <a:bodyPr/>
        <a:lstStyle/>
        <a:p>
          <a:endParaRPr lang="en-GB"/>
        </a:p>
      </dgm:t>
    </dgm:pt>
    <dgm:pt modelId="{3C31328A-B43A-D241-ADE2-68D42989DBD9}" type="pres">
      <dgm:prSet presAssocID="{ED64DB68-2887-7041-BB1C-FE591678EFC6}" presName="compositeShape" presStyleCnt="0">
        <dgm:presLayoutVars>
          <dgm:chMax val="7"/>
          <dgm:dir/>
          <dgm:resizeHandles val="exact"/>
        </dgm:presLayoutVars>
      </dgm:prSet>
      <dgm:spPr/>
    </dgm:pt>
    <dgm:pt modelId="{E2ACCB8E-C822-5246-879A-22712527BA21}" type="pres">
      <dgm:prSet presAssocID="{2106E8C8-E69A-6646-91BC-50B3D1F3EEE6}" presName="circ1" presStyleLbl="vennNode1" presStyleIdx="0" presStyleCnt="3"/>
      <dgm:spPr/>
    </dgm:pt>
    <dgm:pt modelId="{846B95CD-1399-C740-8304-00E3C8D30FC1}" type="pres">
      <dgm:prSet presAssocID="{2106E8C8-E69A-6646-91BC-50B3D1F3EEE6}" presName="circ1Tx" presStyleLbl="revTx" presStyleIdx="0" presStyleCnt="0">
        <dgm:presLayoutVars>
          <dgm:chMax val="0"/>
          <dgm:chPref val="0"/>
          <dgm:bulletEnabled val="1"/>
        </dgm:presLayoutVars>
      </dgm:prSet>
      <dgm:spPr/>
    </dgm:pt>
    <dgm:pt modelId="{F68ECD47-F4D2-ED40-8792-CE0E43CC5407}" type="pres">
      <dgm:prSet presAssocID="{E8377A61-36D8-C24B-86A4-80B7B87667AA}" presName="circ2" presStyleLbl="vennNode1" presStyleIdx="1" presStyleCnt="3"/>
      <dgm:spPr/>
    </dgm:pt>
    <dgm:pt modelId="{21107346-AA00-2842-9ADA-D9AAC30FD52F}" type="pres">
      <dgm:prSet presAssocID="{E8377A61-36D8-C24B-86A4-80B7B87667AA}" presName="circ2Tx" presStyleLbl="revTx" presStyleIdx="0" presStyleCnt="0">
        <dgm:presLayoutVars>
          <dgm:chMax val="0"/>
          <dgm:chPref val="0"/>
          <dgm:bulletEnabled val="1"/>
        </dgm:presLayoutVars>
      </dgm:prSet>
      <dgm:spPr/>
    </dgm:pt>
    <dgm:pt modelId="{C218E1FC-A920-D94A-A277-7383D624899E}" type="pres">
      <dgm:prSet presAssocID="{0F51E1F0-4C22-154A-8A79-F611879E76B0}" presName="circ3" presStyleLbl="vennNode1" presStyleIdx="2" presStyleCnt="3"/>
      <dgm:spPr/>
    </dgm:pt>
    <dgm:pt modelId="{8FC87D4C-BC6E-1341-914D-EAF5A583535B}" type="pres">
      <dgm:prSet presAssocID="{0F51E1F0-4C22-154A-8A79-F611879E76B0}" presName="circ3Tx" presStyleLbl="revTx" presStyleIdx="0" presStyleCnt="0">
        <dgm:presLayoutVars>
          <dgm:chMax val="0"/>
          <dgm:chPref val="0"/>
          <dgm:bulletEnabled val="1"/>
        </dgm:presLayoutVars>
      </dgm:prSet>
      <dgm:spPr/>
    </dgm:pt>
  </dgm:ptLst>
  <dgm:cxnLst>
    <dgm:cxn modelId="{4F40DC04-7150-1F41-80C1-B2848D9721AE}" type="presOf" srcId="{DB985934-7B5A-E64E-83FE-90A8F44D5E95}" destId="{8FC87D4C-BC6E-1341-914D-EAF5A583535B}" srcOrd="1" destOrd="1" presId="urn:microsoft.com/office/officeart/2005/8/layout/venn1"/>
    <dgm:cxn modelId="{6B1F1405-2029-1B40-8B2A-B959793F0777}" srcId="{0F51E1F0-4C22-154A-8A79-F611879E76B0}" destId="{DB985934-7B5A-E64E-83FE-90A8F44D5E95}" srcOrd="0" destOrd="0" parTransId="{014BEF1F-A068-654D-B763-63742A81385A}" sibTransId="{F75C1166-7C2C-7844-B163-DB3DBEA4AD1F}"/>
    <dgm:cxn modelId="{8A15910E-9EBE-564A-943C-C20D46B34E36}" type="presOf" srcId="{2106E8C8-E69A-6646-91BC-50B3D1F3EEE6}" destId="{846B95CD-1399-C740-8304-00E3C8D30FC1}" srcOrd="1" destOrd="0" presId="urn:microsoft.com/office/officeart/2005/8/layout/venn1"/>
    <dgm:cxn modelId="{8C989149-A526-5B40-8FC7-276D6921E425}" type="presOf" srcId="{C4AEEEB5-E04B-6E4A-8062-C3842C2A2041}" destId="{E2ACCB8E-C822-5246-879A-22712527BA21}" srcOrd="0" destOrd="1" presId="urn:microsoft.com/office/officeart/2005/8/layout/venn1"/>
    <dgm:cxn modelId="{644B5B54-F35C-9847-A6D3-C45537CBF967}" type="presOf" srcId="{ED64DB68-2887-7041-BB1C-FE591678EFC6}" destId="{3C31328A-B43A-D241-ADE2-68D42989DBD9}" srcOrd="0" destOrd="0" presId="urn:microsoft.com/office/officeart/2005/8/layout/venn1"/>
    <dgm:cxn modelId="{1A16DF60-892E-4540-9113-C7DAFE951BF9}" srcId="{ED64DB68-2887-7041-BB1C-FE591678EFC6}" destId="{2106E8C8-E69A-6646-91BC-50B3D1F3EEE6}" srcOrd="0" destOrd="0" parTransId="{44C8E7DC-F9E0-394A-AD8F-C0EBA225BEDB}" sibTransId="{F5A9975C-E399-3D41-8BA2-F5DC0C83F31E}"/>
    <dgm:cxn modelId="{FB49EB66-2C62-AB43-B3F2-2796489D9B73}" srcId="{ED64DB68-2887-7041-BB1C-FE591678EFC6}" destId="{E8377A61-36D8-C24B-86A4-80B7B87667AA}" srcOrd="1" destOrd="0" parTransId="{A4D6CF6C-A44C-4F45-8648-030D476C9D46}" sibTransId="{524A1C90-0EC4-0345-BDFD-3EC5AC252C3A}"/>
    <dgm:cxn modelId="{4DA5F86C-7325-1343-B6D2-52AF11BEB02A}" type="presOf" srcId="{F669F7AD-27A2-E742-8E33-1D3676FD35CE}" destId="{21107346-AA00-2842-9ADA-D9AAC30FD52F}" srcOrd="1" destOrd="1" presId="urn:microsoft.com/office/officeart/2005/8/layout/venn1"/>
    <dgm:cxn modelId="{E224066E-8884-6D48-853D-9E35205FE1B2}" srcId="{E8377A61-36D8-C24B-86A4-80B7B87667AA}" destId="{F669F7AD-27A2-E742-8E33-1D3676FD35CE}" srcOrd="0" destOrd="0" parTransId="{295B1C7B-4731-9241-B651-7CCCF3D775BD}" sibTransId="{91D5286E-4E5E-0D4A-99B6-D9FFD45BD6D7}"/>
    <dgm:cxn modelId="{1D04A383-D891-3643-92C5-662644CC5DE0}" type="presOf" srcId="{2106E8C8-E69A-6646-91BC-50B3D1F3EEE6}" destId="{E2ACCB8E-C822-5246-879A-22712527BA21}" srcOrd="0" destOrd="0" presId="urn:microsoft.com/office/officeart/2005/8/layout/venn1"/>
    <dgm:cxn modelId="{01F0ED9D-0525-304B-9201-BE233CE87E32}" type="presOf" srcId="{F669F7AD-27A2-E742-8E33-1D3676FD35CE}" destId="{F68ECD47-F4D2-ED40-8792-CE0E43CC5407}" srcOrd="0" destOrd="1" presId="urn:microsoft.com/office/officeart/2005/8/layout/venn1"/>
    <dgm:cxn modelId="{A83345A4-BD9D-944D-B2C1-5C7BAC5118CB}" type="presOf" srcId="{E8377A61-36D8-C24B-86A4-80B7B87667AA}" destId="{F68ECD47-F4D2-ED40-8792-CE0E43CC5407}" srcOrd="0" destOrd="0" presId="urn:microsoft.com/office/officeart/2005/8/layout/venn1"/>
    <dgm:cxn modelId="{F4D2A8B6-E05C-F845-80D3-704BA989D6A5}" srcId="{2106E8C8-E69A-6646-91BC-50B3D1F3EEE6}" destId="{C4AEEEB5-E04B-6E4A-8062-C3842C2A2041}" srcOrd="0" destOrd="0" parTransId="{EBA1715D-5656-5645-BB89-CB89D5EB4957}" sibTransId="{E161297C-D4DE-DC43-9759-7A12E12B0CB1}"/>
    <dgm:cxn modelId="{252D33CE-548F-D040-B7DC-DF405AB3FE6A}" srcId="{ED64DB68-2887-7041-BB1C-FE591678EFC6}" destId="{0F51E1F0-4C22-154A-8A79-F611879E76B0}" srcOrd="2" destOrd="0" parTransId="{8C9CE1BE-FAAB-964A-87AE-C71F45ADFE8D}" sibTransId="{62C78130-D7FB-1943-92EA-E0967A462B3A}"/>
    <dgm:cxn modelId="{9A3358DA-9AC9-6A44-A47A-42722328BE63}" type="presOf" srcId="{DB985934-7B5A-E64E-83FE-90A8F44D5E95}" destId="{C218E1FC-A920-D94A-A277-7383D624899E}" srcOrd="0" destOrd="1" presId="urn:microsoft.com/office/officeart/2005/8/layout/venn1"/>
    <dgm:cxn modelId="{832256EE-0708-5B4E-811A-2DE840099453}" type="presOf" srcId="{E8377A61-36D8-C24B-86A4-80B7B87667AA}" destId="{21107346-AA00-2842-9ADA-D9AAC30FD52F}" srcOrd="1" destOrd="0" presId="urn:microsoft.com/office/officeart/2005/8/layout/venn1"/>
    <dgm:cxn modelId="{94F3F9EE-3EE3-AE4E-8202-BC678976E122}" type="presOf" srcId="{0F51E1F0-4C22-154A-8A79-F611879E76B0}" destId="{C218E1FC-A920-D94A-A277-7383D624899E}" srcOrd="0" destOrd="0" presId="urn:microsoft.com/office/officeart/2005/8/layout/venn1"/>
    <dgm:cxn modelId="{727451F2-00C7-324B-8519-2ABCC35FD54E}" type="presOf" srcId="{C4AEEEB5-E04B-6E4A-8062-C3842C2A2041}" destId="{846B95CD-1399-C740-8304-00E3C8D30FC1}" srcOrd="1" destOrd="1" presId="urn:microsoft.com/office/officeart/2005/8/layout/venn1"/>
    <dgm:cxn modelId="{D23E8EFE-A044-6743-B2A8-C085B7E82DD3}" type="presOf" srcId="{0F51E1F0-4C22-154A-8A79-F611879E76B0}" destId="{8FC87D4C-BC6E-1341-914D-EAF5A583535B}" srcOrd="1" destOrd="0" presId="urn:microsoft.com/office/officeart/2005/8/layout/venn1"/>
    <dgm:cxn modelId="{685BBD73-2373-1042-84CE-93BA9BA71395}" type="presParOf" srcId="{3C31328A-B43A-D241-ADE2-68D42989DBD9}" destId="{E2ACCB8E-C822-5246-879A-22712527BA21}" srcOrd="0" destOrd="0" presId="urn:microsoft.com/office/officeart/2005/8/layout/venn1"/>
    <dgm:cxn modelId="{39F02950-A3F8-7741-B199-B3E0BF29AB72}" type="presParOf" srcId="{3C31328A-B43A-D241-ADE2-68D42989DBD9}" destId="{846B95CD-1399-C740-8304-00E3C8D30FC1}" srcOrd="1" destOrd="0" presId="urn:microsoft.com/office/officeart/2005/8/layout/venn1"/>
    <dgm:cxn modelId="{A9C86749-D4F0-5244-A684-98C098503538}" type="presParOf" srcId="{3C31328A-B43A-D241-ADE2-68D42989DBD9}" destId="{F68ECD47-F4D2-ED40-8792-CE0E43CC5407}" srcOrd="2" destOrd="0" presId="urn:microsoft.com/office/officeart/2005/8/layout/venn1"/>
    <dgm:cxn modelId="{7671291E-1E43-744D-B9C0-166FCF4A6EEF}" type="presParOf" srcId="{3C31328A-B43A-D241-ADE2-68D42989DBD9}" destId="{21107346-AA00-2842-9ADA-D9AAC30FD52F}" srcOrd="3" destOrd="0" presId="urn:microsoft.com/office/officeart/2005/8/layout/venn1"/>
    <dgm:cxn modelId="{A8B77DB3-1EBF-CC4D-ACB5-85E0037EABCA}" type="presParOf" srcId="{3C31328A-B43A-D241-ADE2-68D42989DBD9}" destId="{C218E1FC-A920-D94A-A277-7383D624899E}" srcOrd="4" destOrd="0" presId="urn:microsoft.com/office/officeart/2005/8/layout/venn1"/>
    <dgm:cxn modelId="{F39B1FEB-72B6-7A4C-8285-5B3BB2090722}" type="presParOf" srcId="{3C31328A-B43A-D241-ADE2-68D42989DBD9}" destId="{8FC87D4C-BC6E-1341-914D-EAF5A583535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7E8BD6-BDD5-9240-86A1-D10279B9DAF4}" type="doc">
      <dgm:prSet loTypeId="urn:microsoft.com/office/officeart/2005/8/layout/hProcess9" loCatId="process" qsTypeId="urn:microsoft.com/office/officeart/2005/8/quickstyle/simple1" qsCatId="simple" csTypeId="urn:microsoft.com/office/officeart/2005/8/colors/accent1_3" csCatId="accent1" phldr="1"/>
      <dgm:spPr/>
      <dgm:t>
        <a:bodyPr/>
        <a:lstStyle/>
        <a:p>
          <a:endParaRPr lang="en-GB"/>
        </a:p>
      </dgm:t>
    </dgm:pt>
    <dgm:pt modelId="{AB9FF6D8-DF33-9B46-9B3D-289467E5C7C8}">
      <dgm:prSet/>
      <dgm:spPr/>
      <dgm:t>
        <a:bodyPr/>
        <a:lstStyle/>
        <a:p>
          <a:r>
            <a:rPr lang="en-US" b="1" dirty="0"/>
            <a:t>Standard coronary angiography</a:t>
          </a:r>
          <a:endParaRPr lang="en-GB" b="1" dirty="0"/>
        </a:p>
      </dgm:t>
    </dgm:pt>
    <dgm:pt modelId="{6F68B1BA-D604-124C-816C-E02E48ECA159}" type="parTrans" cxnId="{D90BE417-A13E-EF4B-906E-F05C4962BA72}">
      <dgm:prSet/>
      <dgm:spPr/>
      <dgm:t>
        <a:bodyPr/>
        <a:lstStyle/>
        <a:p>
          <a:endParaRPr lang="en-GB"/>
        </a:p>
      </dgm:t>
    </dgm:pt>
    <dgm:pt modelId="{A1762FD0-F91B-AF44-B2BF-78DE2BF8B4CD}" type="sibTrans" cxnId="{D90BE417-A13E-EF4B-906E-F05C4962BA72}">
      <dgm:prSet/>
      <dgm:spPr/>
      <dgm:t>
        <a:bodyPr/>
        <a:lstStyle/>
        <a:p>
          <a:endParaRPr lang="en-GB"/>
        </a:p>
      </dgm:t>
    </dgm:pt>
    <dgm:pt modelId="{06F9C013-6512-E24B-AED6-A09CD5AD1B3D}">
      <dgm:prSet/>
      <dgm:spPr/>
      <dgm:t>
        <a:bodyPr/>
        <a:lstStyle/>
        <a:p>
          <a:r>
            <a:rPr lang="en-US" b="1" dirty="0"/>
            <a:t>Diagnostic guidewire testing</a:t>
          </a:r>
          <a:endParaRPr lang="en-GB" b="1" dirty="0"/>
        </a:p>
      </dgm:t>
    </dgm:pt>
    <dgm:pt modelId="{3241A510-4427-8342-B94A-51AE0D6D7188}" type="parTrans" cxnId="{A30BD251-564C-0A4C-A8D8-650B23B03887}">
      <dgm:prSet/>
      <dgm:spPr/>
      <dgm:t>
        <a:bodyPr/>
        <a:lstStyle/>
        <a:p>
          <a:endParaRPr lang="en-GB"/>
        </a:p>
      </dgm:t>
    </dgm:pt>
    <dgm:pt modelId="{F129E8EC-CFB9-7640-A044-A2B3753D1328}" type="sibTrans" cxnId="{A30BD251-564C-0A4C-A8D8-650B23B03887}">
      <dgm:prSet/>
      <dgm:spPr/>
      <dgm:t>
        <a:bodyPr/>
        <a:lstStyle/>
        <a:p>
          <a:endParaRPr lang="en-GB"/>
        </a:p>
      </dgm:t>
    </dgm:pt>
    <dgm:pt modelId="{3887B8CC-C8C4-DC4E-B5B9-EFB932243C0B}">
      <dgm:prSet/>
      <dgm:spPr/>
      <dgm:t>
        <a:bodyPr/>
        <a:lstStyle/>
        <a:p>
          <a:r>
            <a:rPr lang="en-US" b="1" dirty="0"/>
            <a:t>Pharmacological reactivity testing</a:t>
          </a:r>
          <a:endParaRPr lang="en-GB" b="1" dirty="0"/>
        </a:p>
      </dgm:t>
    </dgm:pt>
    <dgm:pt modelId="{5C8CFC60-80DA-3A4A-98F5-B36932E0AC37}" type="parTrans" cxnId="{AA268245-8AE9-F848-9219-B7C78C26F607}">
      <dgm:prSet/>
      <dgm:spPr/>
      <dgm:t>
        <a:bodyPr/>
        <a:lstStyle/>
        <a:p>
          <a:endParaRPr lang="en-GB"/>
        </a:p>
      </dgm:t>
    </dgm:pt>
    <dgm:pt modelId="{24A68107-B87D-084F-B7BC-215BF4861EA4}" type="sibTrans" cxnId="{AA268245-8AE9-F848-9219-B7C78C26F607}">
      <dgm:prSet/>
      <dgm:spPr/>
      <dgm:t>
        <a:bodyPr/>
        <a:lstStyle/>
        <a:p>
          <a:endParaRPr lang="en-GB"/>
        </a:p>
      </dgm:t>
    </dgm:pt>
    <dgm:pt modelId="{E48C78C8-BF4D-7B43-85F5-920CDF1F74D7}">
      <dgm:prSet/>
      <dgm:spPr/>
      <dgm:t>
        <a:bodyPr/>
        <a:lstStyle/>
        <a:p>
          <a:r>
            <a:rPr lang="en-GB" dirty="0"/>
            <a:t>Coronary catheterisation with either 6Fr or 5Fr catheters.</a:t>
          </a:r>
        </a:p>
      </dgm:t>
    </dgm:pt>
    <dgm:pt modelId="{AF59C635-AC94-DB41-94F2-30A35DBC8FED}" type="parTrans" cxnId="{5496CE8A-E324-B94B-817C-4A5CFF1D1DE7}">
      <dgm:prSet/>
      <dgm:spPr/>
      <dgm:t>
        <a:bodyPr/>
        <a:lstStyle/>
        <a:p>
          <a:endParaRPr lang="en-GB"/>
        </a:p>
      </dgm:t>
    </dgm:pt>
    <dgm:pt modelId="{5839C4B2-E70C-244B-8BCB-F601DCC322FD}" type="sibTrans" cxnId="{5496CE8A-E324-B94B-817C-4A5CFF1D1DE7}">
      <dgm:prSet/>
      <dgm:spPr/>
      <dgm:t>
        <a:bodyPr/>
        <a:lstStyle/>
        <a:p>
          <a:endParaRPr lang="en-GB"/>
        </a:p>
      </dgm:t>
    </dgm:pt>
    <dgm:pt modelId="{E6F29C29-7A9F-084F-81A1-19E3182756A6}">
      <dgm:prSet/>
      <dgm:spPr/>
      <dgm:t>
        <a:bodyPr/>
        <a:lstStyle/>
        <a:p>
          <a:r>
            <a:rPr lang="en-GB" dirty="0"/>
            <a:t>LVEDP measured if feasible.</a:t>
          </a:r>
        </a:p>
      </dgm:t>
    </dgm:pt>
    <dgm:pt modelId="{DBA43AD9-3D9C-8348-8A3B-A5A9225EF65D}" type="parTrans" cxnId="{C8C9A6CD-464D-7849-B047-08CD9C5E6AD0}">
      <dgm:prSet/>
      <dgm:spPr/>
      <dgm:t>
        <a:bodyPr/>
        <a:lstStyle/>
        <a:p>
          <a:endParaRPr lang="en-GB"/>
        </a:p>
      </dgm:t>
    </dgm:pt>
    <dgm:pt modelId="{E4E7F15A-30CE-F241-86DB-F19AD65F4237}" type="sibTrans" cxnId="{C8C9A6CD-464D-7849-B047-08CD9C5E6AD0}">
      <dgm:prSet/>
      <dgm:spPr/>
      <dgm:t>
        <a:bodyPr/>
        <a:lstStyle/>
        <a:p>
          <a:endParaRPr lang="en-GB"/>
        </a:p>
      </dgm:t>
    </dgm:pt>
    <dgm:pt modelId="{33DF502C-085B-9A41-93F0-7A9676F7432B}">
      <dgm:prSet/>
      <dgm:spPr/>
      <dgm:t>
        <a:bodyPr/>
        <a:lstStyle/>
        <a:p>
          <a:r>
            <a:rPr lang="en-GB" dirty="0"/>
            <a:t>Pressure wire or Intracoronary doppler</a:t>
          </a:r>
        </a:p>
      </dgm:t>
    </dgm:pt>
    <dgm:pt modelId="{85E46D05-31D7-8A4C-87FF-55B286FCB4E5}" type="parTrans" cxnId="{558F274E-28CD-9D4A-BBF8-2971EDCF2973}">
      <dgm:prSet/>
      <dgm:spPr/>
      <dgm:t>
        <a:bodyPr/>
        <a:lstStyle/>
        <a:p>
          <a:endParaRPr lang="en-GB"/>
        </a:p>
      </dgm:t>
    </dgm:pt>
    <dgm:pt modelId="{EC6042D7-81F6-C549-8CA0-81B241EE09F5}" type="sibTrans" cxnId="{558F274E-28CD-9D4A-BBF8-2971EDCF2973}">
      <dgm:prSet/>
      <dgm:spPr/>
      <dgm:t>
        <a:bodyPr/>
        <a:lstStyle/>
        <a:p>
          <a:endParaRPr lang="en-GB"/>
        </a:p>
      </dgm:t>
    </dgm:pt>
    <dgm:pt modelId="{64781EE1-AC9B-5441-B9F3-4855D829EC68}">
      <dgm:prSet/>
      <dgm:spPr/>
      <dgm:t>
        <a:bodyPr/>
        <a:lstStyle/>
        <a:p>
          <a:r>
            <a:rPr lang="en-GB" dirty="0"/>
            <a:t>FFR / CFR / IMR</a:t>
          </a:r>
        </a:p>
      </dgm:t>
    </dgm:pt>
    <dgm:pt modelId="{1563CF5D-4796-E541-906A-3B693B10517E}" type="parTrans" cxnId="{52143CA0-EAFA-9042-A1C1-3319BF1703A0}">
      <dgm:prSet/>
      <dgm:spPr/>
      <dgm:t>
        <a:bodyPr/>
        <a:lstStyle/>
        <a:p>
          <a:endParaRPr lang="en-GB"/>
        </a:p>
      </dgm:t>
    </dgm:pt>
    <dgm:pt modelId="{33CFA11D-DD89-C841-9183-EFFA63C22FA4}" type="sibTrans" cxnId="{52143CA0-EAFA-9042-A1C1-3319BF1703A0}">
      <dgm:prSet/>
      <dgm:spPr/>
      <dgm:t>
        <a:bodyPr/>
        <a:lstStyle/>
        <a:p>
          <a:endParaRPr lang="en-GB"/>
        </a:p>
      </dgm:t>
    </dgm:pt>
    <dgm:pt modelId="{1C23006E-8303-054C-B9B0-3333269FB5A3}">
      <dgm:prSet/>
      <dgm:spPr/>
      <dgm:t>
        <a:bodyPr/>
        <a:lstStyle/>
        <a:p>
          <a:r>
            <a:rPr lang="en-GB" dirty="0"/>
            <a:t>Use of intravenous adenosine infusion or </a:t>
          </a:r>
          <a:r>
            <a:rPr lang="en-GB" dirty="0" err="1"/>
            <a:t>regadenoson</a:t>
          </a:r>
          <a:endParaRPr lang="en-GB" dirty="0"/>
        </a:p>
      </dgm:t>
    </dgm:pt>
    <dgm:pt modelId="{348107D6-F91D-2C41-84FD-9730F6A733DA}" type="parTrans" cxnId="{15BC5BA1-70BD-7F4F-A86F-DA665B54A2CA}">
      <dgm:prSet/>
      <dgm:spPr/>
      <dgm:t>
        <a:bodyPr/>
        <a:lstStyle/>
        <a:p>
          <a:endParaRPr lang="en-GB"/>
        </a:p>
      </dgm:t>
    </dgm:pt>
    <dgm:pt modelId="{0781F655-9EB5-B24C-A73B-94942980B590}" type="sibTrans" cxnId="{15BC5BA1-70BD-7F4F-A86F-DA665B54A2CA}">
      <dgm:prSet/>
      <dgm:spPr/>
      <dgm:t>
        <a:bodyPr/>
        <a:lstStyle/>
        <a:p>
          <a:endParaRPr lang="en-GB"/>
        </a:p>
      </dgm:t>
    </dgm:pt>
    <dgm:pt modelId="{57674102-FFCD-184B-86A9-2F055DB22857}">
      <dgm:prSet/>
      <dgm:spPr/>
      <dgm:t>
        <a:bodyPr/>
        <a:lstStyle/>
        <a:p>
          <a:r>
            <a:rPr lang="en-GB" dirty="0"/>
            <a:t>Intracoronary injection of </a:t>
          </a:r>
          <a:r>
            <a:rPr lang="en-GB" dirty="0" err="1"/>
            <a:t>vaso</a:t>
          </a:r>
          <a:r>
            <a:rPr lang="en-GB" dirty="0"/>
            <a:t>-reactive drugs.</a:t>
          </a:r>
        </a:p>
      </dgm:t>
    </dgm:pt>
    <dgm:pt modelId="{FD4EC4B1-19C7-E940-A076-E1E83DF98336}" type="parTrans" cxnId="{05193222-1B4F-1649-81B9-C4E3B8E0346B}">
      <dgm:prSet/>
      <dgm:spPr/>
      <dgm:t>
        <a:bodyPr/>
        <a:lstStyle/>
        <a:p>
          <a:endParaRPr lang="en-GB"/>
        </a:p>
      </dgm:t>
    </dgm:pt>
    <dgm:pt modelId="{89CA9550-61E3-A941-8905-670AA6E71DB8}" type="sibTrans" cxnId="{05193222-1B4F-1649-81B9-C4E3B8E0346B}">
      <dgm:prSet/>
      <dgm:spPr/>
      <dgm:t>
        <a:bodyPr/>
        <a:lstStyle/>
        <a:p>
          <a:endParaRPr lang="en-GB"/>
        </a:p>
      </dgm:t>
    </dgm:pt>
    <dgm:pt modelId="{59B4979E-6A91-734A-AD47-CE86309DFD91}">
      <dgm:prSet/>
      <dgm:spPr/>
      <dgm:t>
        <a:bodyPr/>
        <a:lstStyle/>
        <a:p>
          <a:r>
            <a:rPr lang="en-GB" dirty="0"/>
            <a:t>Acetylcholine or Ergonovine</a:t>
          </a:r>
        </a:p>
      </dgm:t>
    </dgm:pt>
    <dgm:pt modelId="{220C684A-6219-7142-83A1-E71D6082C04B}" type="parTrans" cxnId="{76BA8ECC-D0D4-CD46-A084-3BDBCB0D865C}">
      <dgm:prSet/>
      <dgm:spPr/>
      <dgm:t>
        <a:bodyPr/>
        <a:lstStyle/>
        <a:p>
          <a:endParaRPr lang="en-GB"/>
        </a:p>
      </dgm:t>
    </dgm:pt>
    <dgm:pt modelId="{47B8AE9A-5DD4-A643-ACF9-433A4822852C}" type="sibTrans" cxnId="{76BA8ECC-D0D4-CD46-A084-3BDBCB0D865C}">
      <dgm:prSet/>
      <dgm:spPr/>
      <dgm:t>
        <a:bodyPr/>
        <a:lstStyle/>
        <a:p>
          <a:endParaRPr lang="en-GB"/>
        </a:p>
      </dgm:t>
    </dgm:pt>
    <dgm:pt modelId="{BF834F2D-54C4-F944-888E-F849E98B87A6}" type="pres">
      <dgm:prSet presAssocID="{147E8BD6-BDD5-9240-86A1-D10279B9DAF4}" presName="CompostProcess" presStyleCnt="0">
        <dgm:presLayoutVars>
          <dgm:dir/>
          <dgm:resizeHandles val="exact"/>
        </dgm:presLayoutVars>
      </dgm:prSet>
      <dgm:spPr/>
    </dgm:pt>
    <dgm:pt modelId="{0CD41C79-E998-624E-A933-224A62AC80ED}" type="pres">
      <dgm:prSet presAssocID="{147E8BD6-BDD5-9240-86A1-D10279B9DAF4}" presName="arrow" presStyleLbl="bgShp" presStyleIdx="0" presStyleCnt="1" custLinFactNeighborY="454"/>
      <dgm:spPr/>
    </dgm:pt>
    <dgm:pt modelId="{BD702946-B50E-2D45-A89E-E50A463F7465}" type="pres">
      <dgm:prSet presAssocID="{147E8BD6-BDD5-9240-86A1-D10279B9DAF4}" presName="linearProcess" presStyleCnt="0"/>
      <dgm:spPr/>
    </dgm:pt>
    <dgm:pt modelId="{85E23F01-31A4-C146-902F-C7F5C81C1F45}" type="pres">
      <dgm:prSet presAssocID="{AB9FF6D8-DF33-9B46-9B3D-289467E5C7C8}" presName="textNode" presStyleLbl="node1" presStyleIdx="0" presStyleCnt="3">
        <dgm:presLayoutVars>
          <dgm:bulletEnabled val="1"/>
        </dgm:presLayoutVars>
      </dgm:prSet>
      <dgm:spPr/>
    </dgm:pt>
    <dgm:pt modelId="{F82B2D9F-9D3E-D649-96C2-16B2EE7BB9ED}" type="pres">
      <dgm:prSet presAssocID="{A1762FD0-F91B-AF44-B2BF-78DE2BF8B4CD}" presName="sibTrans" presStyleCnt="0"/>
      <dgm:spPr/>
    </dgm:pt>
    <dgm:pt modelId="{C4587E5B-D6E9-3440-BC82-4B64EC2ED52E}" type="pres">
      <dgm:prSet presAssocID="{06F9C013-6512-E24B-AED6-A09CD5AD1B3D}" presName="textNode" presStyleLbl="node1" presStyleIdx="1" presStyleCnt="3">
        <dgm:presLayoutVars>
          <dgm:bulletEnabled val="1"/>
        </dgm:presLayoutVars>
      </dgm:prSet>
      <dgm:spPr/>
    </dgm:pt>
    <dgm:pt modelId="{B06B3935-38EC-7A41-9B58-EE07771E0072}" type="pres">
      <dgm:prSet presAssocID="{F129E8EC-CFB9-7640-A044-A2B3753D1328}" presName="sibTrans" presStyleCnt="0"/>
      <dgm:spPr/>
    </dgm:pt>
    <dgm:pt modelId="{E87F27BA-A214-5744-B363-9F5E1D84D59C}" type="pres">
      <dgm:prSet presAssocID="{3887B8CC-C8C4-DC4E-B5B9-EFB932243C0B}" presName="textNode" presStyleLbl="node1" presStyleIdx="2" presStyleCnt="3">
        <dgm:presLayoutVars>
          <dgm:bulletEnabled val="1"/>
        </dgm:presLayoutVars>
      </dgm:prSet>
      <dgm:spPr/>
    </dgm:pt>
  </dgm:ptLst>
  <dgm:cxnLst>
    <dgm:cxn modelId="{A7E0C415-9545-164E-9E72-E023901CD179}" type="presOf" srcId="{3887B8CC-C8C4-DC4E-B5B9-EFB932243C0B}" destId="{E87F27BA-A214-5744-B363-9F5E1D84D59C}" srcOrd="0" destOrd="0" presId="urn:microsoft.com/office/officeart/2005/8/layout/hProcess9"/>
    <dgm:cxn modelId="{D90BE417-A13E-EF4B-906E-F05C4962BA72}" srcId="{147E8BD6-BDD5-9240-86A1-D10279B9DAF4}" destId="{AB9FF6D8-DF33-9B46-9B3D-289467E5C7C8}" srcOrd="0" destOrd="0" parTransId="{6F68B1BA-D604-124C-816C-E02E48ECA159}" sibTransId="{A1762FD0-F91B-AF44-B2BF-78DE2BF8B4CD}"/>
    <dgm:cxn modelId="{05193222-1B4F-1649-81B9-C4E3B8E0346B}" srcId="{3887B8CC-C8C4-DC4E-B5B9-EFB932243C0B}" destId="{57674102-FFCD-184B-86A9-2F055DB22857}" srcOrd="0" destOrd="0" parTransId="{FD4EC4B1-19C7-E940-A076-E1E83DF98336}" sibTransId="{89CA9550-61E3-A941-8905-670AA6E71DB8}"/>
    <dgm:cxn modelId="{2B718D25-E95B-654A-BB5B-AA0D552AAEB6}" type="presOf" srcId="{E6F29C29-7A9F-084F-81A1-19E3182756A6}" destId="{85E23F01-31A4-C146-902F-C7F5C81C1F45}" srcOrd="0" destOrd="2" presId="urn:microsoft.com/office/officeart/2005/8/layout/hProcess9"/>
    <dgm:cxn modelId="{F69BE62C-89FD-8142-9DE9-CA2553AFF0C6}" type="presOf" srcId="{147E8BD6-BDD5-9240-86A1-D10279B9DAF4}" destId="{BF834F2D-54C4-F944-888E-F849E98B87A6}" srcOrd="0" destOrd="0" presId="urn:microsoft.com/office/officeart/2005/8/layout/hProcess9"/>
    <dgm:cxn modelId="{A7D13239-B363-3F46-8B63-7016FC5BE2BE}" type="presOf" srcId="{57674102-FFCD-184B-86A9-2F055DB22857}" destId="{E87F27BA-A214-5744-B363-9F5E1D84D59C}" srcOrd="0" destOrd="1" presId="urn:microsoft.com/office/officeart/2005/8/layout/hProcess9"/>
    <dgm:cxn modelId="{AA268245-8AE9-F848-9219-B7C78C26F607}" srcId="{147E8BD6-BDD5-9240-86A1-D10279B9DAF4}" destId="{3887B8CC-C8C4-DC4E-B5B9-EFB932243C0B}" srcOrd="2" destOrd="0" parTransId="{5C8CFC60-80DA-3A4A-98F5-B36932E0AC37}" sibTransId="{24A68107-B87D-084F-B7BC-215BF4861EA4}"/>
    <dgm:cxn modelId="{558F274E-28CD-9D4A-BBF8-2971EDCF2973}" srcId="{06F9C013-6512-E24B-AED6-A09CD5AD1B3D}" destId="{33DF502C-085B-9A41-93F0-7A9676F7432B}" srcOrd="0" destOrd="0" parTransId="{85E46D05-31D7-8A4C-87FF-55B286FCB4E5}" sibTransId="{EC6042D7-81F6-C549-8CA0-81B241EE09F5}"/>
    <dgm:cxn modelId="{A30BD251-564C-0A4C-A8D8-650B23B03887}" srcId="{147E8BD6-BDD5-9240-86A1-D10279B9DAF4}" destId="{06F9C013-6512-E24B-AED6-A09CD5AD1B3D}" srcOrd="1" destOrd="0" parTransId="{3241A510-4427-8342-B94A-51AE0D6D7188}" sibTransId="{F129E8EC-CFB9-7640-A044-A2B3753D1328}"/>
    <dgm:cxn modelId="{2EE3E453-9688-5147-A27E-F4DCA626482A}" type="presOf" srcId="{E48C78C8-BF4D-7B43-85F5-920CDF1F74D7}" destId="{85E23F01-31A4-C146-902F-C7F5C81C1F45}" srcOrd="0" destOrd="1" presId="urn:microsoft.com/office/officeart/2005/8/layout/hProcess9"/>
    <dgm:cxn modelId="{E0A22D5F-8930-6D41-91E5-0C9A3F126522}" type="presOf" srcId="{64781EE1-AC9B-5441-B9F3-4855D829EC68}" destId="{C4587E5B-D6E9-3440-BC82-4B64EC2ED52E}" srcOrd="0" destOrd="2" presId="urn:microsoft.com/office/officeart/2005/8/layout/hProcess9"/>
    <dgm:cxn modelId="{8096355F-EC1A-BF4F-B822-EE0E9F11F1FE}" type="presOf" srcId="{59B4979E-6A91-734A-AD47-CE86309DFD91}" destId="{E87F27BA-A214-5744-B363-9F5E1D84D59C}" srcOrd="0" destOrd="2" presId="urn:microsoft.com/office/officeart/2005/8/layout/hProcess9"/>
    <dgm:cxn modelId="{FB7EB565-79E9-CB46-91F1-C42C59F92686}" type="presOf" srcId="{AB9FF6D8-DF33-9B46-9B3D-289467E5C7C8}" destId="{85E23F01-31A4-C146-902F-C7F5C81C1F45}" srcOrd="0" destOrd="0" presId="urn:microsoft.com/office/officeart/2005/8/layout/hProcess9"/>
    <dgm:cxn modelId="{8784867A-A43C-D34F-A38E-A1A90AF3EF21}" type="presOf" srcId="{33DF502C-085B-9A41-93F0-7A9676F7432B}" destId="{C4587E5B-D6E9-3440-BC82-4B64EC2ED52E}" srcOrd="0" destOrd="1" presId="urn:microsoft.com/office/officeart/2005/8/layout/hProcess9"/>
    <dgm:cxn modelId="{5496CE8A-E324-B94B-817C-4A5CFF1D1DE7}" srcId="{AB9FF6D8-DF33-9B46-9B3D-289467E5C7C8}" destId="{E48C78C8-BF4D-7B43-85F5-920CDF1F74D7}" srcOrd="0" destOrd="0" parTransId="{AF59C635-AC94-DB41-94F2-30A35DBC8FED}" sibTransId="{5839C4B2-E70C-244B-8BCB-F601DCC322FD}"/>
    <dgm:cxn modelId="{52143CA0-EAFA-9042-A1C1-3319BF1703A0}" srcId="{06F9C013-6512-E24B-AED6-A09CD5AD1B3D}" destId="{64781EE1-AC9B-5441-B9F3-4855D829EC68}" srcOrd="1" destOrd="0" parTransId="{1563CF5D-4796-E541-906A-3B693B10517E}" sibTransId="{33CFA11D-DD89-C841-9183-EFFA63C22FA4}"/>
    <dgm:cxn modelId="{15BC5BA1-70BD-7F4F-A86F-DA665B54A2CA}" srcId="{06F9C013-6512-E24B-AED6-A09CD5AD1B3D}" destId="{1C23006E-8303-054C-B9B0-3333269FB5A3}" srcOrd="2" destOrd="0" parTransId="{348107D6-F91D-2C41-84FD-9730F6A733DA}" sibTransId="{0781F655-9EB5-B24C-A73B-94942980B590}"/>
    <dgm:cxn modelId="{64B777C2-5EDF-984D-8576-A4B9BCDD849F}" type="presOf" srcId="{06F9C013-6512-E24B-AED6-A09CD5AD1B3D}" destId="{C4587E5B-D6E9-3440-BC82-4B64EC2ED52E}" srcOrd="0" destOrd="0" presId="urn:microsoft.com/office/officeart/2005/8/layout/hProcess9"/>
    <dgm:cxn modelId="{76BA8ECC-D0D4-CD46-A084-3BDBCB0D865C}" srcId="{3887B8CC-C8C4-DC4E-B5B9-EFB932243C0B}" destId="{59B4979E-6A91-734A-AD47-CE86309DFD91}" srcOrd="1" destOrd="0" parTransId="{220C684A-6219-7142-83A1-E71D6082C04B}" sibTransId="{47B8AE9A-5DD4-A643-ACF9-433A4822852C}"/>
    <dgm:cxn modelId="{C8C9A6CD-464D-7849-B047-08CD9C5E6AD0}" srcId="{AB9FF6D8-DF33-9B46-9B3D-289467E5C7C8}" destId="{E6F29C29-7A9F-084F-81A1-19E3182756A6}" srcOrd="1" destOrd="0" parTransId="{DBA43AD9-3D9C-8348-8A3B-A5A9225EF65D}" sibTransId="{E4E7F15A-30CE-F241-86DB-F19AD65F4237}"/>
    <dgm:cxn modelId="{09D505F9-CCBE-BA45-A245-4F311626AC8C}" type="presOf" srcId="{1C23006E-8303-054C-B9B0-3333269FB5A3}" destId="{C4587E5B-D6E9-3440-BC82-4B64EC2ED52E}" srcOrd="0" destOrd="3" presId="urn:microsoft.com/office/officeart/2005/8/layout/hProcess9"/>
    <dgm:cxn modelId="{CA9D9338-8B7F-DC46-B338-C6BE5DB7931F}" type="presParOf" srcId="{BF834F2D-54C4-F944-888E-F849E98B87A6}" destId="{0CD41C79-E998-624E-A933-224A62AC80ED}" srcOrd="0" destOrd="0" presId="urn:microsoft.com/office/officeart/2005/8/layout/hProcess9"/>
    <dgm:cxn modelId="{41CC25A1-ED57-4A46-905D-572D6F5ADE39}" type="presParOf" srcId="{BF834F2D-54C4-F944-888E-F849E98B87A6}" destId="{BD702946-B50E-2D45-A89E-E50A463F7465}" srcOrd="1" destOrd="0" presId="urn:microsoft.com/office/officeart/2005/8/layout/hProcess9"/>
    <dgm:cxn modelId="{5E6195E9-E860-8A4E-85B5-4DB55E6A08DB}" type="presParOf" srcId="{BD702946-B50E-2D45-A89E-E50A463F7465}" destId="{85E23F01-31A4-C146-902F-C7F5C81C1F45}" srcOrd="0" destOrd="0" presId="urn:microsoft.com/office/officeart/2005/8/layout/hProcess9"/>
    <dgm:cxn modelId="{8ACC3893-B067-EC4F-A8C9-766F19B91451}" type="presParOf" srcId="{BD702946-B50E-2D45-A89E-E50A463F7465}" destId="{F82B2D9F-9D3E-D649-96C2-16B2EE7BB9ED}" srcOrd="1" destOrd="0" presId="urn:microsoft.com/office/officeart/2005/8/layout/hProcess9"/>
    <dgm:cxn modelId="{6784559E-4D71-4E47-A255-9BE378EFF68E}" type="presParOf" srcId="{BD702946-B50E-2D45-A89E-E50A463F7465}" destId="{C4587E5B-D6E9-3440-BC82-4B64EC2ED52E}" srcOrd="2" destOrd="0" presId="urn:microsoft.com/office/officeart/2005/8/layout/hProcess9"/>
    <dgm:cxn modelId="{C6FAB825-8D3F-D143-A95C-083D5AA83ECF}" type="presParOf" srcId="{BD702946-B50E-2D45-A89E-E50A463F7465}" destId="{B06B3935-38EC-7A41-9B58-EE07771E0072}" srcOrd="3" destOrd="0" presId="urn:microsoft.com/office/officeart/2005/8/layout/hProcess9"/>
    <dgm:cxn modelId="{6675A872-BFF2-3449-B791-60EDEBAF722B}" type="presParOf" srcId="{BD702946-B50E-2D45-A89E-E50A463F7465}" destId="{E87F27BA-A214-5744-B363-9F5E1D84D59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CCB8E-C822-5246-879A-22712527BA21}">
      <dsp:nvSpPr>
        <dsp:cNvPr id="0" name=""/>
        <dsp:cNvSpPr/>
      </dsp:nvSpPr>
      <dsp:spPr>
        <a:xfrm>
          <a:off x="4223828" y="61032"/>
          <a:ext cx="2929552" cy="2929552"/>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933450">
            <a:lnSpc>
              <a:spcPct val="90000"/>
            </a:lnSpc>
            <a:spcBef>
              <a:spcPct val="0"/>
            </a:spcBef>
            <a:spcAft>
              <a:spcPct val="35000"/>
            </a:spcAft>
            <a:buNone/>
          </a:pPr>
          <a:r>
            <a:rPr lang="en-US" sz="2100" b="1" kern="1200" dirty="0"/>
            <a:t>ANOCA</a:t>
          </a:r>
          <a:endParaRPr lang="en-GB" sz="2100" b="1" kern="1200" dirty="0"/>
        </a:p>
        <a:p>
          <a:pPr marL="171450" lvl="1" indent="-171450" algn="ctr" defTabSz="711200">
            <a:lnSpc>
              <a:spcPct val="90000"/>
            </a:lnSpc>
            <a:spcBef>
              <a:spcPct val="0"/>
            </a:spcBef>
            <a:spcAft>
              <a:spcPct val="15000"/>
            </a:spcAft>
            <a:buNone/>
          </a:pPr>
          <a:r>
            <a:rPr lang="en-US" sz="1600" kern="1200" dirty="0"/>
            <a:t>47% of patients with angina referred for coronary angiography.</a:t>
          </a:r>
          <a:r>
            <a:rPr lang="en-US" sz="1600" kern="1200" baseline="30000" dirty="0"/>
            <a:t>1</a:t>
          </a:r>
          <a:endParaRPr lang="en-GB" sz="1600" kern="1200" baseline="30000" dirty="0"/>
        </a:p>
      </dsp:txBody>
      <dsp:txXfrm>
        <a:off x="4614435" y="573703"/>
        <a:ext cx="2148338" cy="1318298"/>
      </dsp:txXfrm>
    </dsp:sp>
    <dsp:sp modelId="{F68ECD47-F4D2-ED40-8792-CE0E43CC5407}">
      <dsp:nvSpPr>
        <dsp:cNvPr id="0" name=""/>
        <dsp:cNvSpPr/>
      </dsp:nvSpPr>
      <dsp:spPr>
        <a:xfrm>
          <a:off x="5280908" y="1892002"/>
          <a:ext cx="2929552" cy="2929552"/>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933450">
            <a:lnSpc>
              <a:spcPct val="90000"/>
            </a:lnSpc>
            <a:spcBef>
              <a:spcPct val="0"/>
            </a:spcBef>
            <a:spcAft>
              <a:spcPct val="35000"/>
            </a:spcAft>
            <a:buNone/>
          </a:pPr>
          <a:r>
            <a:rPr lang="en-US" sz="2100" b="1" kern="1200" dirty="0"/>
            <a:t>MINOCA</a:t>
          </a:r>
          <a:endParaRPr lang="en-GB" sz="2100" b="1" kern="1200" dirty="0"/>
        </a:p>
        <a:p>
          <a:pPr marL="171450" lvl="1" indent="-171450" algn="ctr" defTabSz="711200">
            <a:lnSpc>
              <a:spcPct val="90000"/>
            </a:lnSpc>
            <a:spcBef>
              <a:spcPct val="0"/>
            </a:spcBef>
            <a:spcAft>
              <a:spcPct val="15000"/>
            </a:spcAft>
            <a:buNone/>
          </a:pPr>
          <a:r>
            <a:rPr lang="en-US" sz="1600" kern="1200" dirty="0"/>
            <a:t>6% of patients with suspected MI.</a:t>
          </a:r>
          <a:r>
            <a:rPr lang="en-US" sz="1600" kern="1200" baseline="30000" dirty="0"/>
            <a:t>3</a:t>
          </a:r>
          <a:endParaRPr lang="en-GB" sz="1600" kern="1200" baseline="30000" dirty="0"/>
        </a:p>
      </dsp:txBody>
      <dsp:txXfrm>
        <a:off x="6176863" y="2648803"/>
        <a:ext cx="1757731" cy="1611253"/>
      </dsp:txXfrm>
    </dsp:sp>
    <dsp:sp modelId="{C218E1FC-A920-D94A-A277-7383D624899E}">
      <dsp:nvSpPr>
        <dsp:cNvPr id="0" name=""/>
        <dsp:cNvSpPr/>
      </dsp:nvSpPr>
      <dsp:spPr>
        <a:xfrm>
          <a:off x="3166748" y="1892002"/>
          <a:ext cx="2929552" cy="2929552"/>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ctr" defTabSz="933450">
            <a:lnSpc>
              <a:spcPct val="90000"/>
            </a:lnSpc>
            <a:spcBef>
              <a:spcPct val="0"/>
            </a:spcBef>
            <a:spcAft>
              <a:spcPct val="35000"/>
            </a:spcAft>
            <a:buNone/>
          </a:pPr>
          <a:r>
            <a:rPr lang="en-US" sz="2100" b="1" kern="1200" dirty="0"/>
            <a:t>INOCA</a:t>
          </a:r>
          <a:endParaRPr lang="en-GB" sz="2100" b="1" kern="1200" dirty="0"/>
        </a:p>
        <a:p>
          <a:pPr marL="171450" lvl="1" indent="-171450" algn="ctr" defTabSz="711200">
            <a:lnSpc>
              <a:spcPct val="90000"/>
            </a:lnSpc>
            <a:spcBef>
              <a:spcPct val="0"/>
            </a:spcBef>
            <a:spcAft>
              <a:spcPct val="15000"/>
            </a:spcAft>
            <a:buNone/>
          </a:pPr>
          <a:r>
            <a:rPr lang="en-US" sz="1600" kern="1200" dirty="0"/>
            <a:t>13% with inducible </a:t>
          </a:r>
          <a:r>
            <a:rPr lang="en-US" sz="1600" kern="1200" dirty="0" err="1"/>
            <a:t>ischaemia</a:t>
          </a:r>
          <a:r>
            <a:rPr lang="en-US" sz="1600" kern="1200" dirty="0"/>
            <a:t> on stress-testing.</a:t>
          </a:r>
          <a:r>
            <a:rPr lang="en-US" sz="1600" kern="1200" baseline="30000" dirty="0"/>
            <a:t>2</a:t>
          </a:r>
          <a:endParaRPr lang="en-GB" sz="1600" kern="1200" baseline="30000" dirty="0"/>
        </a:p>
      </dsp:txBody>
      <dsp:txXfrm>
        <a:off x="3442614" y="2648803"/>
        <a:ext cx="1757731" cy="16112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41C79-E998-624E-A933-224A62AC80ED}">
      <dsp:nvSpPr>
        <dsp:cNvPr id="0" name=""/>
        <dsp:cNvSpPr/>
      </dsp:nvSpPr>
      <dsp:spPr>
        <a:xfrm>
          <a:off x="809849" y="0"/>
          <a:ext cx="9178289" cy="295991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23F01-31A4-C146-902F-C7F5C81C1F45}">
      <dsp:nvSpPr>
        <dsp:cNvPr id="0" name=""/>
        <dsp:cNvSpPr/>
      </dsp:nvSpPr>
      <dsp:spPr>
        <a:xfrm>
          <a:off x="365908" y="887975"/>
          <a:ext cx="3239396" cy="1183967"/>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Standard coronary angiography</a:t>
          </a:r>
          <a:endParaRPr lang="en-GB" sz="1400" b="1" kern="1200" dirty="0"/>
        </a:p>
        <a:p>
          <a:pPr marL="57150" lvl="1" indent="-57150" algn="l" defTabSz="488950">
            <a:lnSpc>
              <a:spcPct val="90000"/>
            </a:lnSpc>
            <a:spcBef>
              <a:spcPct val="0"/>
            </a:spcBef>
            <a:spcAft>
              <a:spcPct val="15000"/>
            </a:spcAft>
            <a:buChar char="•"/>
          </a:pPr>
          <a:r>
            <a:rPr lang="en-GB" sz="1100" kern="1200" dirty="0"/>
            <a:t>Coronary catheterisation with either 6Fr or 5Fr catheters.</a:t>
          </a:r>
        </a:p>
        <a:p>
          <a:pPr marL="57150" lvl="1" indent="-57150" algn="l" defTabSz="488950">
            <a:lnSpc>
              <a:spcPct val="90000"/>
            </a:lnSpc>
            <a:spcBef>
              <a:spcPct val="0"/>
            </a:spcBef>
            <a:spcAft>
              <a:spcPct val="15000"/>
            </a:spcAft>
            <a:buChar char="•"/>
          </a:pPr>
          <a:r>
            <a:rPr lang="en-GB" sz="1100" kern="1200" dirty="0"/>
            <a:t>LVEDP measured if feasible.</a:t>
          </a:r>
        </a:p>
      </dsp:txBody>
      <dsp:txXfrm>
        <a:off x="423705" y="945772"/>
        <a:ext cx="3123802" cy="1068373"/>
      </dsp:txXfrm>
    </dsp:sp>
    <dsp:sp modelId="{C4587E5B-D6E9-3440-BC82-4B64EC2ED52E}">
      <dsp:nvSpPr>
        <dsp:cNvPr id="0" name=""/>
        <dsp:cNvSpPr/>
      </dsp:nvSpPr>
      <dsp:spPr>
        <a:xfrm>
          <a:off x="3779295" y="887975"/>
          <a:ext cx="3239396" cy="1183967"/>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Diagnostic guidewire testing</a:t>
          </a:r>
          <a:endParaRPr lang="en-GB" sz="1400" b="1" kern="1200" dirty="0"/>
        </a:p>
        <a:p>
          <a:pPr marL="57150" lvl="1" indent="-57150" algn="l" defTabSz="488950">
            <a:lnSpc>
              <a:spcPct val="90000"/>
            </a:lnSpc>
            <a:spcBef>
              <a:spcPct val="0"/>
            </a:spcBef>
            <a:spcAft>
              <a:spcPct val="15000"/>
            </a:spcAft>
            <a:buChar char="•"/>
          </a:pPr>
          <a:r>
            <a:rPr lang="en-GB" sz="1100" kern="1200" dirty="0"/>
            <a:t>Pressure wire or Intracoronary doppler</a:t>
          </a:r>
        </a:p>
        <a:p>
          <a:pPr marL="57150" lvl="1" indent="-57150" algn="l" defTabSz="488950">
            <a:lnSpc>
              <a:spcPct val="90000"/>
            </a:lnSpc>
            <a:spcBef>
              <a:spcPct val="0"/>
            </a:spcBef>
            <a:spcAft>
              <a:spcPct val="15000"/>
            </a:spcAft>
            <a:buChar char="•"/>
          </a:pPr>
          <a:r>
            <a:rPr lang="en-GB" sz="1100" kern="1200" dirty="0"/>
            <a:t>FFR / CFR / IMR</a:t>
          </a:r>
        </a:p>
        <a:p>
          <a:pPr marL="57150" lvl="1" indent="-57150" algn="l" defTabSz="488950">
            <a:lnSpc>
              <a:spcPct val="90000"/>
            </a:lnSpc>
            <a:spcBef>
              <a:spcPct val="0"/>
            </a:spcBef>
            <a:spcAft>
              <a:spcPct val="15000"/>
            </a:spcAft>
            <a:buChar char="•"/>
          </a:pPr>
          <a:r>
            <a:rPr lang="en-GB" sz="1100" kern="1200" dirty="0"/>
            <a:t>Use of intravenous adenosine infusion or </a:t>
          </a:r>
          <a:r>
            <a:rPr lang="en-GB" sz="1100" kern="1200" dirty="0" err="1"/>
            <a:t>regadenoson</a:t>
          </a:r>
          <a:endParaRPr lang="en-GB" sz="1100" kern="1200" dirty="0"/>
        </a:p>
      </dsp:txBody>
      <dsp:txXfrm>
        <a:off x="3837092" y="945772"/>
        <a:ext cx="3123802" cy="1068373"/>
      </dsp:txXfrm>
    </dsp:sp>
    <dsp:sp modelId="{E87F27BA-A214-5744-B363-9F5E1D84D59C}">
      <dsp:nvSpPr>
        <dsp:cNvPr id="0" name=""/>
        <dsp:cNvSpPr/>
      </dsp:nvSpPr>
      <dsp:spPr>
        <a:xfrm>
          <a:off x="7192683" y="887975"/>
          <a:ext cx="3239396" cy="1183967"/>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Pharmacological reactivity testing</a:t>
          </a:r>
          <a:endParaRPr lang="en-GB" sz="1400" b="1" kern="1200" dirty="0"/>
        </a:p>
        <a:p>
          <a:pPr marL="57150" lvl="1" indent="-57150" algn="l" defTabSz="488950">
            <a:lnSpc>
              <a:spcPct val="90000"/>
            </a:lnSpc>
            <a:spcBef>
              <a:spcPct val="0"/>
            </a:spcBef>
            <a:spcAft>
              <a:spcPct val="15000"/>
            </a:spcAft>
            <a:buChar char="•"/>
          </a:pPr>
          <a:r>
            <a:rPr lang="en-GB" sz="1100" kern="1200" dirty="0"/>
            <a:t>Intracoronary injection of </a:t>
          </a:r>
          <a:r>
            <a:rPr lang="en-GB" sz="1100" kern="1200" dirty="0" err="1"/>
            <a:t>vaso</a:t>
          </a:r>
          <a:r>
            <a:rPr lang="en-GB" sz="1100" kern="1200" dirty="0"/>
            <a:t>-reactive drugs.</a:t>
          </a:r>
        </a:p>
        <a:p>
          <a:pPr marL="57150" lvl="1" indent="-57150" algn="l" defTabSz="488950">
            <a:lnSpc>
              <a:spcPct val="90000"/>
            </a:lnSpc>
            <a:spcBef>
              <a:spcPct val="0"/>
            </a:spcBef>
            <a:spcAft>
              <a:spcPct val="15000"/>
            </a:spcAft>
            <a:buChar char="•"/>
          </a:pPr>
          <a:r>
            <a:rPr lang="en-GB" sz="1100" kern="1200" dirty="0"/>
            <a:t>Acetylcholine or Ergonovine</a:t>
          </a:r>
        </a:p>
      </dsp:txBody>
      <dsp:txXfrm>
        <a:off x="7250480" y="945772"/>
        <a:ext cx="3123802" cy="106837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617A-1A8F-CC43-80D9-220F723ADE8D}" type="datetimeFigureOut">
              <a:rPr lang="en-US" smtClean="0"/>
              <a:t>8/24/25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200EE-C97C-4B45-997B-DF3B44A53ACB}" type="slidenum">
              <a:rPr lang="en-US" smtClean="0"/>
              <a:t>‹#›</a:t>
            </a:fld>
            <a:endParaRPr lang="en-US"/>
          </a:p>
        </p:txBody>
      </p:sp>
    </p:spTree>
    <p:extLst>
      <p:ext uri="{BB962C8B-B14F-4D97-AF65-F5344CB8AC3E}">
        <p14:creationId xmlns:p14="http://schemas.microsoft.com/office/powerpoint/2010/main" val="4024789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61/CIRCULATIONAHA.114.01120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a:t>
            </a:r>
            <a:r>
              <a:rPr lang="en-GB" sz="1200" dirty="0"/>
              <a:t>Ford, T.J. </a:t>
            </a:r>
            <a:r>
              <a:rPr lang="en-GB" sz="1200" i="1" dirty="0"/>
              <a:t>et al.</a:t>
            </a:r>
            <a:r>
              <a:rPr lang="en-GB" sz="1200" dirty="0"/>
              <a:t> (2019) “Ischemia and No Obstructive Coronary Artery Disease: Prevalence and Correlates of Coronary Vasomotion Disorders,” </a:t>
            </a:r>
            <a:r>
              <a:rPr lang="en-GB" sz="1200" i="1" dirty="0"/>
              <a:t>Circulation: Cardiovascular Interventions</a:t>
            </a:r>
            <a:r>
              <a:rPr lang="en-GB" sz="1200" dirty="0"/>
              <a:t>, 12(12). Available at: https://</a:t>
            </a:r>
            <a:r>
              <a:rPr lang="en-GB" sz="1200" dirty="0" err="1"/>
              <a:t>doi.org</a:t>
            </a:r>
            <a:r>
              <a:rPr lang="en-GB" sz="1200" dirty="0"/>
              <a:t>/10.1161/CIRCINTERVENTIONS.119.008126.</a:t>
            </a:r>
          </a:p>
          <a:p>
            <a:r>
              <a:rPr lang="en-US" sz="1200" dirty="0"/>
              <a:t>b) </a:t>
            </a:r>
            <a:r>
              <a:rPr lang="en-GB" sz="1200" dirty="0"/>
              <a:t>Reynolds, H.R. </a:t>
            </a:r>
            <a:r>
              <a:rPr lang="en-GB" sz="1200" i="1" dirty="0"/>
              <a:t>et al.</a:t>
            </a:r>
            <a:r>
              <a:rPr lang="en-GB" sz="1200" dirty="0"/>
              <a:t> (2023) “Ischemia With Nonobstructive Coronary Arteries: Insights From the ISCHEMIA Trial,” </a:t>
            </a:r>
            <a:r>
              <a:rPr lang="en-GB" sz="1200" i="1" dirty="0"/>
              <a:t>JACC: Cardiovascular Imaging</a:t>
            </a:r>
            <a:r>
              <a:rPr lang="en-GB" sz="1200" dirty="0"/>
              <a:t>, 16(1), pp. 63–74. Available at: https://</a:t>
            </a:r>
            <a:r>
              <a:rPr lang="en-GB" sz="1200" dirty="0" err="1"/>
              <a:t>doi.org</a:t>
            </a:r>
            <a:r>
              <a:rPr lang="en-GB" sz="1200" dirty="0"/>
              <a:t>/10.1016/j.jcmg.2022.06.015.</a:t>
            </a:r>
          </a:p>
          <a:p>
            <a:r>
              <a:rPr lang="en-US" sz="1200" dirty="0"/>
              <a:t>c) </a:t>
            </a:r>
            <a:r>
              <a:rPr lang="en-GB" sz="1200" dirty="0" err="1"/>
              <a:t>Pasupathy</a:t>
            </a:r>
            <a:r>
              <a:rPr lang="en-GB" sz="1200" dirty="0"/>
              <a:t>, S. </a:t>
            </a:r>
            <a:r>
              <a:rPr lang="en-GB" sz="1200" i="1" dirty="0"/>
              <a:t>et al.</a:t>
            </a:r>
            <a:r>
              <a:rPr lang="en-GB" sz="1200" dirty="0"/>
              <a:t> (2015) “Systematic review of patients presenting with suspected myocardial infarction and nonobstructive coronary arteries,” </a:t>
            </a:r>
            <a:r>
              <a:rPr lang="en-GB" sz="1200" i="1" dirty="0"/>
              <a:t>Circulation</a:t>
            </a:r>
            <a:r>
              <a:rPr lang="en-GB" sz="1200" dirty="0"/>
              <a:t>. Lippincott Williams and Wilkins, pp. 861–870. Available at: </a:t>
            </a:r>
            <a:r>
              <a:rPr lang="en-GB" sz="1200" dirty="0">
                <a:hlinkClick r:id="rId3"/>
              </a:rPr>
              <a:t>https://doi.org/10.1161/CIRCULATIONAHA.114.011201</a:t>
            </a:r>
            <a:r>
              <a:rPr lang="en-GB" sz="1200" dirty="0"/>
              <a:t>.</a:t>
            </a:r>
          </a:p>
          <a:p>
            <a:r>
              <a:rPr lang="en-GB" sz="1200" dirty="0"/>
              <a:t>d) Tavella, R. </a:t>
            </a:r>
            <a:r>
              <a:rPr lang="en-GB" sz="1200" i="1" dirty="0"/>
              <a:t>et al.</a:t>
            </a:r>
            <a:r>
              <a:rPr lang="en-GB" sz="1200" dirty="0"/>
              <a:t> (2016) “Natural history of patients with insignificant coronary artery disease,” </a:t>
            </a:r>
            <a:r>
              <a:rPr lang="en-GB" sz="1200" i="1" dirty="0"/>
              <a:t>European Heart Journal - Quality of Care and Clinical Outcomes</a:t>
            </a:r>
            <a:r>
              <a:rPr lang="en-GB" sz="1200" dirty="0"/>
              <a:t>, 2(2), pp. 117–124. Available at: https://</a:t>
            </a:r>
            <a:r>
              <a:rPr lang="en-GB" sz="1200" dirty="0" err="1"/>
              <a:t>doi.org</a:t>
            </a:r>
            <a:r>
              <a:rPr lang="en-GB" sz="1200" dirty="0"/>
              <a:t>/10.1093/</a:t>
            </a:r>
            <a:r>
              <a:rPr lang="en-GB" sz="1200" dirty="0" err="1"/>
              <a:t>ehjqcco</a:t>
            </a:r>
            <a:r>
              <a:rPr lang="en-GB" sz="1200" dirty="0"/>
              <a:t>/qcw034.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 </a:t>
            </a:r>
            <a:r>
              <a:rPr lang="en-GB" dirty="0"/>
              <a:t>Noel </a:t>
            </a:r>
            <a:r>
              <a:rPr lang="en-GB" dirty="0" err="1"/>
              <a:t>Bairey</a:t>
            </a:r>
            <a:r>
              <a:rPr lang="en-GB" dirty="0"/>
              <a:t> Merz, C. </a:t>
            </a:r>
            <a:r>
              <a:rPr lang="en-GB" i="1" dirty="0"/>
              <a:t>et al.</a:t>
            </a:r>
            <a:r>
              <a:rPr lang="en-GB" dirty="0"/>
              <a:t> (2017) “Ischemia and No Obstructive Coronary Artery Disease (INOCA): Developing Evidence-Based Therapies and Research Agenda for the Next Decade,” </a:t>
            </a:r>
            <a:r>
              <a:rPr lang="en-GB" i="1" dirty="0"/>
              <a:t>Circulation</a:t>
            </a:r>
            <a:r>
              <a:rPr lang="en-GB" dirty="0"/>
              <a:t>, 135(11), pp. 1075–1092. Available at: https://</a:t>
            </a:r>
            <a:r>
              <a:rPr lang="en-GB" dirty="0" err="1"/>
              <a:t>doi.org</a:t>
            </a:r>
            <a:r>
              <a:rPr lang="en-GB" dirty="0"/>
              <a:t>/10.1161/CIRCULATIONAHA.116.024534.</a:t>
            </a:r>
          </a:p>
        </p:txBody>
      </p:sp>
      <p:sp>
        <p:nvSpPr>
          <p:cNvPr id="4" name="Slide Number Placeholder 3"/>
          <p:cNvSpPr>
            <a:spLocks noGrp="1"/>
          </p:cNvSpPr>
          <p:nvPr>
            <p:ph type="sldNum" sz="quarter" idx="5"/>
          </p:nvPr>
        </p:nvSpPr>
        <p:spPr/>
        <p:txBody>
          <a:bodyPr/>
          <a:lstStyle/>
          <a:p>
            <a:fld id="{2B7200EE-C97C-4B45-997B-DF3B44A53ACB}" type="slidenum">
              <a:rPr lang="en-US" smtClean="0"/>
              <a:t>3</a:t>
            </a:fld>
            <a:endParaRPr lang="en-US"/>
          </a:p>
        </p:txBody>
      </p:sp>
    </p:spTree>
    <p:extLst>
      <p:ext uri="{BB962C8B-B14F-4D97-AF65-F5344CB8AC3E}">
        <p14:creationId xmlns:p14="http://schemas.microsoft.com/office/powerpoint/2010/main" val="284575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 </a:t>
            </a:r>
            <a:r>
              <a:rPr lang="en-GB" dirty="0"/>
              <a:t>Gulati, M. </a:t>
            </a:r>
            <a:r>
              <a:rPr lang="en-GB" i="1" dirty="0"/>
              <a:t>et al.</a:t>
            </a:r>
            <a:r>
              <a:rPr lang="en-GB" dirty="0"/>
              <a:t> (2021) “2021 AHA/ACC/ASE/CHEST/SAEM/SCCT/SCMR Guideline for the Evaluation and Diagnosis of Chest Pain: Executive Summary: A Report of the American College of Cardiology/American Heart Association Joint Committee on Clinical Practice Guidelines,” </a:t>
            </a:r>
            <a:r>
              <a:rPr lang="en-GB" i="1" dirty="0"/>
              <a:t>Journal of the American College of Cardiology</a:t>
            </a:r>
            <a:r>
              <a:rPr lang="en-GB" dirty="0"/>
              <a:t>, 78(22), pp. 2218–2261. Available at: https://</a:t>
            </a:r>
            <a:r>
              <a:rPr lang="en-GB" dirty="0" err="1"/>
              <a:t>doi.org</a:t>
            </a:r>
            <a:r>
              <a:rPr lang="en-GB" dirty="0"/>
              <a:t>/10.1016/j.jacc.2021.07.052.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 </a:t>
            </a:r>
            <a:r>
              <a:rPr lang="en-GB" dirty="0"/>
              <a:t>Virani, S.S. </a:t>
            </a:r>
            <a:r>
              <a:rPr lang="en-GB" i="1" dirty="0"/>
              <a:t>et al.</a:t>
            </a:r>
            <a:r>
              <a:rPr lang="en-GB" dirty="0"/>
              <a:t> (2023) “2023 AHA/ACC/ACCP/ASPC/NLA/PCNA Guideline for the Management of Patients With Chronic Coronary Disease: A Report of the American Heart Association/American College of Cardiology Joint Committee on Clinical Practice Guidelines,” </a:t>
            </a:r>
            <a:r>
              <a:rPr lang="en-GB" i="1" dirty="0"/>
              <a:t>Circulation</a:t>
            </a:r>
            <a:r>
              <a:rPr lang="en-GB" dirty="0"/>
              <a:t>. Lippincott Williams and Wilkins, pp. E9–E119. Available at: https://</a:t>
            </a:r>
            <a:r>
              <a:rPr lang="en-GB" dirty="0" err="1"/>
              <a:t>doi.org</a:t>
            </a:r>
            <a:r>
              <a:rPr lang="en-GB" dirty="0"/>
              <a:t>/10.1161/CIR.0000000000001168.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 </a:t>
            </a:r>
            <a:r>
              <a:rPr lang="en-GB" dirty="0"/>
              <a:t>Byrne, R.A. </a:t>
            </a:r>
            <a:r>
              <a:rPr lang="en-GB" i="1" dirty="0"/>
              <a:t>et al.</a:t>
            </a:r>
            <a:r>
              <a:rPr lang="en-GB" dirty="0"/>
              <a:t> (2023) “2023 ESC Guidelines for the management of acute coronary syndromes,” </a:t>
            </a:r>
            <a:r>
              <a:rPr lang="en-GB" i="1" dirty="0"/>
              <a:t>European Heart Journal</a:t>
            </a:r>
            <a:r>
              <a:rPr lang="en-GB" dirty="0"/>
              <a:t>, 44(38), pp. 3720–3826. Available at: https://</a:t>
            </a:r>
            <a:r>
              <a:rPr lang="en-GB" dirty="0" err="1"/>
              <a:t>doi.org</a:t>
            </a:r>
            <a:r>
              <a:rPr lang="en-GB" dirty="0"/>
              <a:t>/10.1093/</a:t>
            </a:r>
            <a:r>
              <a:rPr lang="en-GB" dirty="0" err="1"/>
              <a:t>eurheartj</a:t>
            </a:r>
            <a:r>
              <a:rPr lang="en-GB" dirty="0"/>
              <a:t>/ehad191.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a:t>
            </a:r>
            <a:r>
              <a:rPr lang="en-US" dirty="0"/>
              <a:t>) </a:t>
            </a:r>
            <a:r>
              <a:rPr lang="en-GB" dirty="0" err="1"/>
              <a:t>Vrints</a:t>
            </a:r>
            <a:r>
              <a:rPr lang="en-GB" dirty="0"/>
              <a:t>, C. </a:t>
            </a:r>
            <a:r>
              <a:rPr lang="en-GB" i="1" dirty="0"/>
              <a:t>et al.</a:t>
            </a:r>
            <a:r>
              <a:rPr lang="en-GB" dirty="0"/>
              <a:t> (2024) “2024 ESC Guidelines for the management of chronic coronary syndromes,” </a:t>
            </a:r>
            <a:r>
              <a:rPr lang="en-GB" i="1" dirty="0"/>
              <a:t>European Heart Journal</a:t>
            </a:r>
            <a:r>
              <a:rPr lang="en-GB" dirty="0"/>
              <a:t>, 45(36), pp. 3415–3537. Available at: https://</a:t>
            </a:r>
            <a:r>
              <a:rPr lang="en-GB" dirty="0" err="1"/>
              <a:t>doi.org</a:t>
            </a:r>
            <a:r>
              <a:rPr lang="en-GB" dirty="0"/>
              <a:t>/10.1093/</a:t>
            </a:r>
            <a:r>
              <a:rPr lang="en-GB" dirty="0" err="1"/>
              <a:t>eurheartj</a:t>
            </a:r>
            <a:r>
              <a:rPr lang="en-GB" dirty="0"/>
              <a:t>/ehae177.</a:t>
            </a:r>
          </a:p>
        </p:txBody>
      </p:sp>
      <p:sp>
        <p:nvSpPr>
          <p:cNvPr id="4" name="Slide Number Placeholder 3"/>
          <p:cNvSpPr>
            <a:spLocks noGrp="1"/>
          </p:cNvSpPr>
          <p:nvPr>
            <p:ph type="sldNum" sz="quarter" idx="5"/>
          </p:nvPr>
        </p:nvSpPr>
        <p:spPr/>
        <p:txBody>
          <a:bodyPr/>
          <a:lstStyle/>
          <a:p>
            <a:fld id="{2B7200EE-C97C-4B45-997B-DF3B44A53ACB}" type="slidenum">
              <a:rPr lang="en-US" smtClean="0"/>
              <a:t>4</a:t>
            </a:fld>
            <a:endParaRPr lang="en-US"/>
          </a:p>
        </p:txBody>
      </p:sp>
    </p:spTree>
    <p:extLst>
      <p:ext uri="{BB962C8B-B14F-4D97-AF65-F5344CB8AC3E}">
        <p14:creationId xmlns:p14="http://schemas.microsoft.com/office/powerpoint/2010/main" val="343276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 </a:t>
            </a:r>
            <a:r>
              <a:rPr lang="en-GB" dirty="0"/>
              <a:t>Ang, D.T.Y. </a:t>
            </a:r>
            <a:r>
              <a:rPr lang="en-GB" i="1" dirty="0"/>
              <a:t>et al.</a:t>
            </a:r>
            <a:r>
              <a:rPr lang="en-GB" dirty="0"/>
              <a:t> (2022) “Interventional Diagnostic Procedure: a Practical Guide for the Assessment of Coronary Vascular Function,” </a:t>
            </a:r>
            <a:r>
              <a:rPr lang="en-GB" i="1" dirty="0"/>
              <a:t>Journal of Visualized Experiments</a:t>
            </a:r>
            <a:r>
              <a:rPr lang="en-GB" dirty="0"/>
              <a:t>, 2022(181). Available at: https://</a:t>
            </a:r>
            <a:r>
              <a:rPr lang="en-GB" dirty="0" err="1"/>
              <a:t>doi.org</a:t>
            </a:r>
            <a:r>
              <a:rPr lang="en-GB" dirty="0"/>
              <a:t>/10.3791/62265.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 </a:t>
            </a:r>
            <a:r>
              <a:rPr lang="en-GB" dirty="0"/>
              <a:t>Stables, R.H. </a:t>
            </a:r>
            <a:r>
              <a:rPr lang="en-GB" i="1" dirty="0"/>
              <a:t>et al.</a:t>
            </a:r>
            <a:r>
              <a:rPr lang="en-GB" dirty="0"/>
              <a:t> (2022) “Routine Pressure Wire Assessment Versus Conventional Angiography in the Management of Patients With Coronary Artery Disease: The RIPCORD 2 Trial,” </a:t>
            </a:r>
            <a:r>
              <a:rPr lang="en-GB" i="1" dirty="0"/>
              <a:t>Circulation</a:t>
            </a:r>
            <a:r>
              <a:rPr lang="en-GB" dirty="0"/>
              <a:t>, 146(9), pp. 687–698. Available at: https://</a:t>
            </a:r>
            <a:r>
              <a:rPr lang="en-GB" dirty="0" err="1"/>
              <a:t>doi.org</a:t>
            </a:r>
            <a:r>
              <a:rPr lang="en-GB" dirty="0"/>
              <a:t>/10.1161/CIRCULATIONAHA.121.057793.</a:t>
            </a:r>
          </a:p>
        </p:txBody>
      </p:sp>
      <p:sp>
        <p:nvSpPr>
          <p:cNvPr id="4" name="Slide Number Placeholder 3"/>
          <p:cNvSpPr>
            <a:spLocks noGrp="1"/>
          </p:cNvSpPr>
          <p:nvPr>
            <p:ph type="sldNum" sz="quarter" idx="5"/>
          </p:nvPr>
        </p:nvSpPr>
        <p:spPr/>
        <p:txBody>
          <a:bodyPr/>
          <a:lstStyle/>
          <a:p>
            <a:fld id="{2B7200EE-C97C-4B45-997B-DF3B44A53ACB}" type="slidenum">
              <a:rPr lang="en-US" smtClean="0"/>
              <a:t>5</a:t>
            </a:fld>
            <a:endParaRPr lang="en-US"/>
          </a:p>
        </p:txBody>
      </p:sp>
    </p:spTree>
    <p:extLst>
      <p:ext uri="{BB962C8B-B14F-4D97-AF65-F5344CB8AC3E}">
        <p14:creationId xmlns:p14="http://schemas.microsoft.com/office/powerpoint/2010/main" val="225681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3112-BE47-70B5-056B-856F57C7F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CCE2E-E0AF-2877-D51B-6796675D88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5F467-1AD0-422A-D1E6-71C1CF7AD6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dirty="0"/>
              <a:t>Candreva, A. </a:t>
            </a:r>
            <a:r>
              <a:rPr lang="en-GB" i="1" dirty="0"/>
              <a:t>et al.</a:t>
            </a:r>
            <a:r>
              <a:rPr lang="en-GB" dirty="0"/>
              <a:t> (2022) “Current and Future Applications of Computational Fluid Dynamics in Coronary Artery Disease,” </a:t>
            </a:r>
            <a:r>
              <a:rPr lang="en-GB" i="1" dirty="0"/>
              <a:t>Reviews in Cardiovascular Medicine</a:t>
            </a:r>
            <a:r>
              <a:rPr lang="en-GB" dirty="0"/>
              <a:t>, 23(11), p. 377. Available at: https://</a:t>
            </a:r>
            <a:r>
              <a:rPr lang="en-GB" dirty="0" err="1"/>
              <a:t>doi.org</a:t>
            </a:r>
            <a:r>
              <a:rPr lang="en-GB" dirty="0"/>
              <a:t>/10.31083/J.RCM2311377.</a:t>
            </a:r>
          </a:p>
          <a:p>
            <a:endParaRPr lang="en-US" dirty="0"/>
          </a:p>
        </p:txBody>
      </p:sp>
      <p:sp>
        <p:nvSpPr>
          <p:cNvPr id="4" name="Slide Number Placeholder 3">
            <a:extLst>
              <a:ext uri="{FF2B5EF4-FFF2-40B4-BE49-F238E27FC236}">
                <a16:creationId xmlns:a16="http://schemas.microsoft.com/office/drawing/2014/main" id="{C4B82FFB-9A81-DBED-8327-72922BA5E780}"/>
              </a:ext>
            </a:extLst>
          </p:cNvPr>
          <p:cNvSpPr>
            <a:spLocks noGrp="1"/>
          </p:cNvSpPr>
          <p:nvPr>
            <p:ph type="sldNum" sz="quarter" idx="5"/>
          </p:nvPr>
        </p:nvSpPr>
        <p:spPr/>
        <p:txBody>
          <a:bodyPr/>
          <a:lstStyle/>
          <a:p>
            <a:fld id="{2B7200EE-C97C-4B45-997B-DF3B44A53ACB}" type="slidenum">
              <a:rPr lang="en-US" smtClean="0"/>
              <a:t>6</a:t>
            </a:fld>
            <a:endParaRPr lang="en-US"/>
          </a:p>
        </p:txBody>
      </p:sp>
    </p:spTree>
    <p:extLst>
      <p:ext uri="{BB962C8B-B14F-4D97-AF65-F5344CB8AC3E}">
        <p14:creationId xmlns:p14="http://schemas.microsoft.com/office/powerpoint/2010/main" val="21689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699C-49F1-FFB5-7BEC-8229DF68A40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34D4990-EA4E-CD25-10BF-8C3B6CE0D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1398799-B015-A5FA-2DA2-FFEA457B4DE0}"/>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F8B001E5-D9C7-5022-9067-2B46CF5CE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3A5E9-286D-DE6D-9994-B570174A7DCD}"/>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66505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65A9-340B-06CC-7C0A-96097E6C772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B87E15-1E8C-EEFF-53D1-8329775C982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90C1B79-C914-C273-D086-E72DF3A0D6FC}"/>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CBDFCF5F-23B0-FEBA-CEF5-883CA0A28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62F8D-4B20-BB27-2E5F-D6C97F23872D}"/>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68451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30EB28-AF29-47C7-1CD9-6C4FB4F4B5F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0DF677-7DE3-E9AE-7E14-D8CC99DB01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EFFF76-CDC7-A225-9F06-69626A731EC5}"/>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6A8DE0AD-8B00-6313-B192-531B29FFB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6FB32-65C4-FC1F-3385-0ADD5C6191BC}"/>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05548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86DF-655E-DC39-B68C-E18B6DC086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06DB87-C2CE-4016-26BA-E407D1C31C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87C044-B4EA-BFC1-19E7-2E327F53D7F8}"/>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E8915FED-292E-DAA3-5C41-870CDF300C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1CDAA-4BFD-B007-3E8F-F306B031987A}"/>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386442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3B8D-16BA-4B0E-43D7-38074F10B52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20D401F-94D1-C063-FA54-15D60C62A6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3E3C3A0-9239-C26F-867C-E8B58044B2CC}"/>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3FD8DF0A-F1D2-D645-584F-8024219DB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59357-282C-D90D-C975-C0CDD4AB6CC6}"/>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10814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1CB6-7D89-7A9F-F1C7-C93B8412E2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1923396-65D5-3A7D-C033-AFF9F87EE02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DE2B54-294A-2882-DE49-797FF5080B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BC3940F-6DA4-37BD-01BD-358627A8290F}"/>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6" name="Footer Placeholder 5">
            <a:extLst>
              <a:ext uri="{FF2B5EF4-FFF2-40B4-BE49-F238E27FC236}">
                <a16:creationId xmlns:a16="http://schemas.microsoft.com/office/drawing/2014/main" id="{D2E1A4B1-8DC7-4B44-D822-AE3F0BFE5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59F4F-BB9B-0B8F-8324-19E196FE5749}"/>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62713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FF60-B26F-4960-8915-D89D77057CA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E05F56-9AC9-9413-3E03-379364B68F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1ADE50-E6EF-06BD-EF8C-D76FF0563D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368ECD5-CD22-4114-6C8F-F1B4914B79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2D701A-D932-5A04-4B40-7212DC194D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70F51F-0440-A7A5-B066-56C7564C0CFE}"/>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8" name="Footer Placeholder 7">
            <a:extLst>
              <a:ext uri="{FF2B5EF4-FFF2-40B4-BE49-F238E27FC236}">
                <a16:creationId xmlns:a16="http://schemas.microsoft.com/office/drawing/2014/main" id="{159329AC-A270-5A68-C208-44C4D739C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12F2C-F598-2A2E-A8B1-DF46FE72942D}"/>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144184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0ED96-2662-A015-057D-894E5162892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179BE4-F78B-54DE-C0AC-B9D52204AEF0}"/>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4" name="Footer Placeholder 3">
            <a:extLst>
              <a:ext uri="{FF2B5EF4-FFF2-40B4-BE49-F238E27FC236}">
                <a16:creationId xmlns:a16="http://schemas.microsoft.com/office/drawing/2014/main" id="{47179498-AB8E-D1D7-3676-20BA45802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53CDE0-2B15-23B4-2F4C-B38F4CCF7460}"/>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009037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D7186-C251-45A1-DE74-48790A58B703}"/>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3" name="Footer Placeholder 2">
            <a:extLst>
              <a:ext uri="{FF2B5EF4-FFF2-40B4-BE49-F238E27FC236}">
                <a16:creationId xmlns:a16="http://schemas.microsoft.com/office/drawing/2014/main" id="{E1F70DA5-6706-E4FD-017E-225FB2312D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AF124F-D6EB-37A7-DCA2-D69AFE93F32C}"/>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333102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F95A-5062-FB11-C897-EEFA8A15B1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1E329E-AE7E-F9BD-DB8B-B759D5B648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6EB1B7F-DFF4-2882-8E0D-95D64383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FC2AD7-53DA-F4C6-1F44-ED54763F4E59}"/>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6" name="Footer Placeholder 5">
            <a:extLst>
              <a:ext uri="{FF2B5EF4-FFF2-40B4-BE49-F238E27FC236}">
                <a16:creationId xmlns:a16="http://schemas.microsoft.com/office/drawing/2014/main" id="{BFAC7025-7C77-AE87-A3C5-CA6572816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53B76-E383-A859-EF08-A1E9A95352F7}"/>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56123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BC3-DF8A-96EC-2D74-A2EE03B9B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60DD7E-4540-63AE-7704-4859935D70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11F01-B4A4-FCA4-99A6-AC480C4EA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5C67C4-7F7D-AB76-2BDA-B37C8F8B1666}"/>
              </a:ext>
            </a:extLst>
          </p:cNvPr>
          <p:cNvSpPr>
            <a:spLocks noGrp="1"/>
          </p:cNvSpPr>
          <p:nvPr>
            <p:ph type="dt" sz="half" idx="10"/>
          </p:nvPr>
        </p:nvSpPr>
        <p:spPr/>
        <p:txBody>
          <a:bodyPr/>
          <a:lstStyle/>
          <a:p>
            <a:fld id="{5BB1F9EF-36D0-3049-B327-81B2F078F02B}" type="datetimeFigureOut">
              <a:rPr lang="en-US" smtClean="0"/>
              <a:t>8/24/25</a:t>
            </a:fld>
            <a:endParaRPr lang="en-US"/>
          </a:p>
        </p:txBody>
      </p:sp>
      <p:sp>
        <p:nvSpPr>
          <p:cNvPr id="6" name="Footer Placeholder 5">
            <a:extLst>
              <a:ext uri="{FF2B5EF4-FFF2-40B4-BE49-F238E27FC236}">
                <a16:creationId xmlns:a16="http://schemas.microsoft.com/office/drawing/2014/main" id="{22AD2161-B006-2738-4AD6-385D49214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58A6C-F527-EDF8-6957-629FF63FC9A4}"/>
              </a:ext>
            </a:extLst>
          </p:cNvPr>
          <p:cNvSpPr>
            <a:spLocks noGrp="1"/>
          </p:cNvSpPr>
          <p:nvPr>
            <p:ph type="sldNum" sz="quarter" idx="12"/>
          </p:nvPr>
        </p:nvSpPr>
        <p:spPr/>
        <p:txBody>
          <a:bodyPr/>
          <a:lstStyle/>
          <a:p>
            <a:fld id="{09473AF1-029C-044A-AB18-5AF963B02C65}" type="slidenum">
              <a:rPr lang="en-US" smtClean="0"/>
              <a:t>‹#›</a:t>
            </a:fld>
            <a:endParaRPr lang="en-US"/>
          </a:p>
        </p:txBody>
      </p:sp>
    </p:spTree>
    <p:extLst>
      <p:ext uri="{BB962C8B-B14F-4D97-AF65-F5344CB8AC3E}">
        <p14:creationId xmlns:p14="http://schemas.microsoft.com/office/powerpoint/2010/main" val="267414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88397-2E9E-0169-957D-29F054A74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FA087A-959A-06DF-416E-1E2B0E3A7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1438FC-263F-AEF1-26BB-5D6F7696EA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B1F9EF-36D0-3049-B327-81B2F078F02B}" type="datetimeFigureOut">
              <a:rPr lang="en-US" smtClean="0"/>
              <a:t>8/24/25</a:t>
            </a:fld>
            <a:endParaRPr lang="en-US"/>
          </a:p>
        </p:txBody>
      </p:sp>
      <p:sp>
        <p:nvSpPr>
          <p:cNvPr id="5" name="Footer Placeholder 4">
            <a:extLst>
              <a:ext uri="{FF2B5EF4-FFF2-40B4-BE49-F238E27FC236}">
                <a16:creationId xmlns:a16="http://schemas.microsoft.com/office/drawing/2014/main" id="{BE137D29-BEAA-4ED1-6F92-0993A1AFF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05129D-F7AF-E54F-BDE0-2BCE185C2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473AF1-029C-044A-AB18-5AF963B02C65}" type="slidenum">
              <a:rPr lang="en-US" smtClean="0"/>
              <a:t>‹#›</a:t>
            </a:fld>
            <a:endParaRPr lang="en-US"/>
          </a:p>
        </p:txBody>
      </p:sp>
    </p:spTree>
    <p:extLst>
      <p:ext uri="{BB962C8B-B14F-4D97-AF65-F5344CB8AC3E}">
        <p14:creationId xmlns:p14="http://schemas.microsoft.com/office/powerpoint/2010/main" val="304090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doi.org/10.1161/CIRCULATIONAHA.114.011201" TargetMode="External"/><Relationship Id="rId4" Type="http://schemas.openxmlformats.org/officeDocument/2006/relationships/diagramLayout" Target="../diagrams/layout1.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doi.org/10.1161/CIRCULATIONAHA.121.057793" TargetMode="External"/><Relationship Id="rId4" Type="http://schemas.openxmlformats.org/officeDocument/2006/relationships/diagramLayout" Target="../diagrams/layout2.xml"/><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doi.org/10.3389/FCVM.2024.136064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0262-AE35-2496-C147-7963A12BC97B}"/>
              </a:ext>
            </a:extLst>
          </p:cNvPr>
          <p:cNvSpPr>
            <a:spLocks noGrp="1"/>
          </p:cNvSpPr>
          <p:nvPr>
            <p:ph type="ctrTitle"/>
          </p:nvPr>
        </p:nvSpPr>
        <p:spPr>
          <a:xfrm>
            <a:off x="1524000" y="2068213"/>
            <a:ext cx="9144000" cy="2387600"/>
          </a:xfrm>
        </p:spPr>
        <p:txBody>
          <a:bodyPr>
            <a:normAutofit fontScale="90000"/>
          </a:bodyPr>
          <a:lstStyle/>
          <a:p>
            <a:r>
              <a:rPr lang="en-US" dirty="0"/>
              <a:t>Machine Learning to Simplify Complex Coronary Small Vessel Diagnostics</a:t>
            </a:r>
          </a:p>
        </p:txBody>
      </p:sp>
      <p:sp>
        <p:nvSpPr>
          <p:cNvPr id="3" name="Subtitle 2">
            <a:extLst>
              <a:ext uri="{FF2B5EF4-FFF2-40B4-BE49-F238E27FC236}">
                <a16:creationId xmlns:a16="http://schemas.microsoft.com/office/drawing/2014/main" id="{7F4161C9-CD8E-4E28-1D35-1E41CDFB3A21}"/>
              </a:ext>
            </a:extLst>
          </p:cNvPr>
          <p:cNvSpPr>
            <a:spLocks noGrp="1"/>
          </p:cNvSpPr>
          <p:nvPr>
            <p:ph type="subTitle" idx="1"/>
          </p:nvPr>
        </p:nvSpPr>
        <p:spPr>
          <a:xfrm>
            <a:off x="1524000" y="4681990"/>
            <a:ext cx="9144000" cy="1655762"/>
          </a:xfrm>
        </p:spPr>
        <p:txBody>
          <a:bodyPr/>
          <a:lstStyle/>
          <a:p>
            <a:r>
              <a:rPr lang="en-US" dirty="0"/>
              <a:t>Research Fellow: Dr Dylan Tan</a:t>
            </a:r>
          </a:p>
          <a:p>
            <a:r>
              <a:rPr lang="en-US" dirty="0"/>
              <a:t>Supervisors: Dr Robert Sykes &amp; Professor Colin Berry</a:t>
            </a:r>
          </a:p>
        </p:txBody>
      </p:sp>
      <p:pic>
        <p:nvPicPr>
          <p:cNvPr id="1026" name="Picture 2" descr="UofG School of Cardiovascular &amp; Metabolic Health">
            <a:extLst>
              <a:ext uri="{FF2B5EF4-FFF2-40B4-BE49-F238E27FC236}">
                <a16:creationId xmlns:a16="http://schemas.microsoft.com/office/drawing/2014/main" id="{BB014F5B-30D3-7FAC-D15C-0BA243583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0320" y="0"/>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dical Research Council (United Kingdom) - Wikipedia">
            <a:extLst>
              <a:ext uri="{FF2B5EF4-FFF2-40B4-BE49-F238E27FC236}">
                <a16:creationId xmlns:a16="http://schemas.microsoft.com/office/drawing/2014/main" id="{64AD0B0E-84F9-A033-6D68-DE90EA7C9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67051" cy="140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0165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D3BC8-2880-FD33-2047-3724C809D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49A82-73DD-2A7C-C1F7-864B2E24BDA3}"/>
              </a:ext>
            </a:extLst>
          </p:cNvPr>
          <p:cNvSpPr>
            <a:spLocks noGrp="1"/>
          </p:cNvSpPr>
          <p:nvPr>
            <p:ph type="title"/>
          </p:nvPr>
        </p:nvSpPr>
        <p:spPr>
          <a:xfrm>
            <a:off x="827313" y="352666"/>
            <a:ext cx="10515600" cy="905736"/>
          </a:xfrm>
        </p:spPr>
        <p:txBody>
          <a:bodyPr>
            <a:normAutofit fontScale="90000"/>
          </a:bodyPr>
          <a:lstStyle/>
          <a:p>
            <a:r>
              <a:rPr lang="en-US" dirty="0"/>
              <a:t>Next steps: Coronary distribution as a potential node</a:t>
            </a:r>
          </a:p>
        </p:txBody>
      </p:sp>
      <p:pic>
        <p:nvPicPr>
          <p:cNvPr id="4" name="Picture 4" descr="Medical Research Council (United Kingdom) - Wikipedia">
            <a:extLst>
              <a:ext uri="{FF2B5EF4-FFF2-40B4-BE49-F238E27FC236}">
                <a16:creationId xmlns:a16="http://schemas.microsoft.com/office/drawing/2014/main" id="{C5D39B42-E2C6-E8B3-774E-0EE3B17A6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9B56C1CF-F7F4-8531-4ACD-5A1CA3A58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3CA63937-51AF-1077-E86E-92E427BF419E}"/>
              </a:ext>
            </a:extLst>
          </p:cNvPr>
          <p:cNvGraphicFramePr>
            <a:graphicFrameLocks noGrp="1"/>
          </p:cNvGraphicFramePr>
          <p:nvPr>
            <p:extLst>
              <p:ext uri="{D42A27DB-BD31-4B8C-83A1-F6EECF244321}">
                <p14:modId xmlns:p14="http://schemas.microsoft.com/office/powerpoint/2010/main" val="3488512304"/>
              </p:ext>
            </p:extLst>
          </p:nvPr>
        </p:nvGraphicFramePr>
        <p:xfrm>
          <a:off x="95624" y="1501140"/>
          <a:ext cx="6735481" cy="3855720"/>
        </p:xfrm>
        <a:graphic>
          <a:graphicData uri="http://schemas.openxmlformats.org/drawingml/2006/table">
            <a:tbl>
              <a:tblPr firstRow="1" bandRow="1">
                <a:tableStyleId>{5C22544A-7EE6-4342-B048-85BDC9FD1C3A}</a:tableStyleId>
              </a:tblPr>
              <a:tblGrid>
                <a:gridCol w="2245160">
                  <a:extLst>
                    <a:ext uri="{9D8B030D-6E8A-4147-A177-3AD203B41FA5}">
                      <a16:colId xmlns:a16="http://schemas.microsoft.com/office/drawing/2014/main" val="3543316293"/>
                    </a:ext>
                  </a:extLst>
                </a:gridCol>
                <a:gridCol w="1386304">
                  <a:extLst>
                    <a:ext uri="{9D8B030D-6E8A-4147-A177-3AD203B41FA5}">
                      <a16:colId xmlns:a16="http://schemas.microsoft.com/office/drawing/2014/main" val="1365382392"/>
                    </a:ext>
                  </a:extLst>
                </a:gridCol>
                <a:gridCol w="1401574">
                  <a:extLst>
                    <a:ext uri="{9D8B030D-6E8A-4147-A177-3AD203B41FA5}">
                      <a16:colId xmlns:a16="http://schemas.microsoft.com/office/drawing/2014/main" val="2165610791"/>
                    </a:ext>
                  </a:extLst>
                </a:gridCol>
                <a:gridCol w="1702443">
                  <a:extLst>
                    <a:ext uri="{9D8B030D-6E8A-4147-A177-3AD203B41FA5}">
                      <a16:colId xmlns:a16="http://schemas.microsoft.com/office/drawing/2014/main" val="725485157"/>
                    </a:ext>
                  </a:extLst>
                </a:gridCol>
              </a:tblGrid>
              <a:tr h="370840">
                <a:tc>
                  <a:txBody>
                    <a:bodyPr/>
                    <a:lstStyle/>
                    <a:p>
                      <a:pPr algn="ctr"/>
                      <a:r>
                        <a:rPr lang="en-US" sz="1400" dirty="0"/>
                        <a:t>Characteristic</a:t>
                      </a:r>
                    </a:p>
                  </a:txBody>
                  <a:tcPr/>
                </a:tc>
                <a:tc>
                  <a:txBody>
                    <a:bodyPr/>
                    <a:lstStyle/>
                    <a:p>
                      <a:pPr algn="ctr"/>
                      <a:r>
                        <a:rPr lang="en-US" sz="1400" dirty="0"/>
                        <a:t>LAD (n=168)</a:t>
                      </a:r>
                    </a:p>
                  </a:txBody>
                  <a:tcPr/>
                </a:tc>
                <a:tc>
                  <a:txBody>
                    <a:bodyPr/>
                    <a:lstStyle/>
                    <a:p>
                      <a:pPr algn="ctr"/>
                      <a:r>
                        <a:rPr lang="en-US" sz="1400" dirty="0"/>
                        <a:t>RCA (n=31)</a:t>
                      </a:r>
                    </a:p>
                  </a:txBody>
                  <a:tcPr/>
                </a:tc>
                <a:tc>
                  <a:txBody>
                    <a:bodyPr/>
                    <a:lstStyle/>
                    <a:p>
                      <a:pPr algn="ctr"/>
                      <a:r>
                        <a:rPr lang="en-US" sz="1400" dirty="0"/>
                        <a:t>P value</a:t>
                      </a:r>
                    </a:p>
                  </a:txBody>
                  <a:tcPr/>
                </a:tc>
                <a:extLst>
                  <a:ext uri="{0D108BD9-81ED-4DB2-BD59-A6C34878D82A}">
                    <a16:rowId xmlns:a16="http://schemas.microsoft.com/office/drawing/2014/main" val="1238979741"/>
                  </a:ext>
                </a:extLst>
              </a:tr>
              <a:tr h="370840">
                <a:tc>
                  <a:txBody>
                    <a:bodyPr/>
                    <a:lstStyle/>
                    <a:p>
                      <a:pPr algn="ctr"/>
                      <a:r>
                        <a:rPr lang="en-US" sz="1400" b="1" dirty="0"/>
                        <a:t>Resting TIMI frame count</a:t>
                      </a:r>
                    </a:p>
                  </a:txBody>
                  <a:tcPr/>
                </a:tc>
                <a:tc>
                  <a:txBody>
                    <a:bodyPr/>
                    <a:lstStyle/>
                    <a:p>
                      <a:pPr algn="ctr"/>
                      <a:r>
                        <a:rPr lang="en-US" sz="1400" b="1" dirty="0"/>
                        <a:t>27 ±12</a:t>
                      </a:r>
                    </a:p>
                  </a:txBody>
                  <a:tcPr/>
                </a:tc>
                <a:tc>
                  <a:txBody>
                    <a:bodyPr/>
                    <a:lstStyle/>
                    <a:p>
                      <a:pPr algn="ctr"/>
                      <a:r>
                        <a:rPr lang="en-US" sz="1400" b="1" dirty="0"/>
                        <a:t>22 ±13</a:t>
                      </a:r>
                    </a:p>
                  </a:txBody>
                  <a:tcPr/>
                </a:tc>
                <a:tc>
                  <a:txBody>
                    <a:bodyPr/>
                    <a:lstStyle/>
                    <a:p>
                      <a:pPr algn="ctr"/>
                      <a:r>
                        <a:rPr lang="en-US" sz="1400" b="1" dirty="0"/>
                        <a:t>0.007</a:t>
                      </a:r>
                    </a:p>
                  </a:txBody>
                  <a:tcPr/>
                </a:tc>
                <a:extLst>
                  <a:ext uri="{0D108BD9-81ED-4DB2-BD59-A6C34878D82A}">
                    <a16:rowId xmlns:a16="http://schemas.microsoft.com/office/drawing/2014/main" val="1895695702"/>
                  </a:ext>
                </a:extLst>
              </a:tr>
              <a:tr h="370840">
                <a:tc>
                  <a:txBody>
                    <a:bodyPr/>
                    <a:lstStyle/>
                    <a:p>
                      <a:pPr algn="ctr"/>
                      <a:r>
                        <a:rPr lang="en-US" sz="1400" b="1" dirty="0"/>
                        <a:t>Resting Pd/Pa</a:t>
                      </a:r>
                    </a:p>
                  </a:txBody>
                  <a:tcPr/>
                </a:tc>
                <a:tc>
                  <a:txBody>
                    <a:bodyPr/>
                    <a:lstStyle/>
                    <a:p>
                      <a:pPr algn="ctr"/>
                      <a:r>
                        <a:rPr lang="en-US" sz="1400" b="1" dirty="0"/>
                        <a:t>0.93 ±0.03</a:t>
                      </a:r>
                    </a:p>
                  </a:txBody>
                  <a:tcPr/>
                </a:tc>
                <a:tc>
                  <a:txBody>
                    <a:bodyPr/>
                    <a:lstStyle/>
                    <a:p>
                      <a:pPr algn="ctr"/>
                      <a:r>
                        <a:rPr lang="en-US" sz="1400" b="1" dirty="0"/>
                        <a:t>0.97 ±0.03</a:t>
                      </a:r>
                    </a:p>
                  </a:txBody>
                  <a:tcPr/>
                </a:tc>
                <a:tc>
                  <a:txBody>
                    <a:bodyPr/>
                    <a:lstStyle/>
                    <a:p>
                      <a:pPr algn="ctr"/>
                      <a:r>
                        <a:rPr lang="en-US" sz="1400" b="1" dirty="0"/>
                        <a:t>&lt;0.001</a:t>
                      </a:r>
                    </a:p>
                  </a:txBody>
                  <a:tcPr/>
                </a:tc>
                <a:extLst>
                  <a:ext uri="{0D108BD9-81ED-4DB2-BD59-A6C34878D82A}">
                    <a16:rowId xmlns:a16="http://schemas.microsoft.com/office/drawing/2014/main" val="3253643253"/>
                  </a:ext>
                </a:extLst>
              </a:tr>
              <a:tr h="370840">
                <a:tc>
                  <a:txBody>
                    <a:bodyPr/>
                    <a:lstStyle/>
                    <a:p>
                      <a:pPr algn="ctr"/>
                      <a:r>
                        <a:rPr lang="en-US" sz="1400" b="1" dirty="0"/>
                        <a:t>Resting Pd</a:t>
                      </a:r>
                    </a:p>
                  </a:txBody>
                  <a:tcPr/>
                </a:tc>
                <a:tc>
                  <a:txBody>
                    <a:bodyPr/>
                    <a:lstStyle/>
                    <a:p>
                      <a:pPr algn="ctr"/>
                      <a:r>
                        <a:rPr lang="en-US" sz="1400" b="1" dirty="0"/>
                        <a:t>80±14</a:t>
                      </a:r>
                    </a:p>
                  </a:txBody>
                  <a:tcPr/>
                </a:tc>
                <a:tc>
                  <a:txBody>
                    <a:bodyPr/>
                    <a:lstStyle/>
                    <a:p>
                      <a:pPr algn="ctr"/>
                      <a:r>
                        <a:rPr lang="en-US" sz="1400" b="1" dirty="0"/>
                        <a:t>88±13</a:t>
                      </a:r>
                    </a:p>
                  </a:txBody>
                  <a:tcPr/>
                </a:tc>
                <a:tc>
                  <a:txBody>
                    <a:bodyPr/>
                    <a:lstStyle/>
                    <a:p>
                      <a:pPr algn="ctr"/>
                      <a:r>
                        <a:rPr lang="en-US" sz="1400" b="1" dirty="0"/>
                        <a:t>0.007</a:t>
                      </a:r>
                    </a:p>
                  </a:txBody>
                  <a:tcPr/>
                </a:tc>
                <a:extLst>
                  <a:ext uri="{0D108BD9-81ED-4DB2-BD59-A6C34878D82A}">
                    <a16:rowId xmlns:a16="http://schemas.microsoft.com/office/drawing/2014/main" val="3290980556"/>
                  </a:ext>
                </a:extLst>
              </a:tr>
              <a:tr h="370840">
                <a:tc>
                  <a:txBody>
                    <a:bodyPr/>
                    <a:lstStyle/>
                    <a:p>
                      <a:pPr algn="ctr"/>
                      <a:r>
                        <a:rPr lang="en-US" sz="1400" dirty="0"/>
                        <a:t>Resting Pa</a:t>
                      </a:r>
                    </a:p>
                  </a:txBody>
                  <a:tcPr/>
                </a:tc>
                <a:tc>
                  <a:txBody>
                    <a:bodyPr/>
                    <a:lstStyle/>
                    <a:p>
                      <a:pPr algn="ctr"/>
                      <a:r>
                        <a:rPr lang="en-US" sz="1400" dirty="0"/>
                        <a:t>86±14</a:t>
                      </a:r>
                    </a:p>
                  </a:txBody>
                  <a:tcPr/>
                </a:tc>
                <a:tc>
                  <a:txBody>
                    <a:bodyPr/>
                    <a:lstStyle/>
                    <a:p>
                      <a:pPr algn="ctr"/>
                      <a:r>
                        <a:rPr lang="en-US" sz="1400" dirty="0"/>
                        <a:t>89±13</a:t>
                      </a:r>
                    </a:p>
                  </a:txBody>
                  <a:tcPr/>
                </a:tc>
                <a:tc>
                  <a:txBody>
                    <a:bodyPr/>
                    <a:lstStyle/>
                    <a:p>
                      <a:pPr algn="ctr"/>
                      <a:r>
                        <a:rPr lang="en-US" sz="1400" dirty="0"/>
                        <a:t>0.400</a:t>
                      </a:r>
                    </a:p>
                  </a:txBody>
                  <a:tcPr/>
                </a:tc>
                <a:extLst>
                  <a:ext uri="{0D108BD9-81ED-4DB2-BD59-A6C34878D82A}">
                    <a16:rowId xmlns:a16="http://schemas.microsoft.com/office/drawing/2014/main" val="3096131302"/>
                  </a:ext>
                </a:extLst>
              </a:tr>
              <a:tr h="370840">
                <a:tc>
                  <a:txBody>
                    <a:bodyPr/>
                    <a:lstStyle/>
                    <a:p>
                      <a:pPr algn="ctr"/>
                      <a:r>
                        <a:rPr lang="en-US" sz="1400" b="1" dirty="0"/>
                        <a:t>FFR</a:t>
                      </a:r>
                    </a:p>
                  </a:txBody>
                  <a:tcPr/>
                </a:tc>
                <a:tc>
                  <a:txBody>
                    <a:bodyPr/>
                    <a:lstStyle/>
                    <a:p>
                      <a:pPr algn="ctr"/>
                      <a:r>
                        <a:rPr lang="en-US" sz="1400" b="1" dirty="0"/>
                        <a:t>0.88±0.05</a:t>
                      </a:r>
                    </a:p>
                  </a:txBody>
                  <a:tcPr/>
                </a:tc>
                <a:tc>
                  <a:txBody>
                    <a:bodyPr/>
                    <a:lstStyle/>
                    <a:p>
                      <a:pPr algn="ctr"/>
                      <a:r>
                        <a:rPr lang="en-US" sz="1400" b="1" dirty="0"/>
                        <a:t>0.95±0.05</a:t>
                      </a:r>
                    </a:p>
                  </a:txBody>
                  <a:tcPr/>
                </a:tc>
                <a:tc>
                  <a:txBody>
                    <a:bodyPr/>
                    <a:lstStyle/>
                    <a:p>
                      <a:pPr algn="ctr"/>
                      <a:r>
                        <a:rPr lang="en-US" sz="1400" b="1" dirty="0"/>
                        <a:t>&lt;0.001</a:t>
                      </a:r>
                    </a:p>
                  </a:txBody>
                  <a:tcPr/>
                </a:tc>
                <a:extLst>
                  <a:ext uri="{0D108BD9-81ED-4DB2-BD59-A6C34878D82A}">
                    <a16:rowId xmlns:a16="http://schemas.microsoft.com/office/drawing/2014/main" val="2731032771"/>
                  </a:ext>
                </a:extLst>
              </a:tr>
              <a:tr h="370840">
                <a:tc>
                  <a:txBody>
                    <a:bodyPr/>
                    <a:lstStyle/>
                    <a:p>
                      <a:pPr algn="ctr"/>
                      <a:r>
                        <a:rPr lang="en-US" sz="1400" b="1" dirty="0" err="1"/>
                        <a:t>Hyperaemic</a:t>
                      </a:r>
                      <a:r>
                        <a:rPr lang="en-US" sz="1400" b="1" dirty="0"/>
                        <a:t> Pd</a:t>
                      </a:r>
                    </a:p>
                  </a:txBody>
                  <a:tcPr/>
                </a:tc>
                <a:tc>
                  <a:txBody>
                    <a:bodyPr/>
                    <a:lstStyle/>
                    <a:p>
                      <a:pPr algn="ctr"/>
                      <a:r>
                        <a:rPr lang="en-US" sz="1400" b="1" dirty="0"/>
                        <a:t>70±15</a:t>
                      </a:r>
                    </a:p>
                  </a:txBody>
                  <a:tcPr/>
                </a:tc>
                <a:tc>
                  <a:txBody>
                    <a:bodyPr/>
                    <a:lstStyle/>
                    <a:p>
                      <a:pPr algn="ctr"/>
                      <a:r>
                        <a:rPr lang="en-US" sz="1400" b="1" dirty="0"/>
                        <a:t>79±14</a:t>
                      </a:r>
                    </a:p>
                  </a:txBody>
                  <a:tcPr/>
                </a:tc>
                <a:tc>
                  <a:txBody>
                    <a:bodyPr/>
                    <a:lstStyle/>
                    <a:p>
                      <a:pPr algn="ctr"/>
                      <a:r>
                        <a:rPr lang="en-US" sz="1400" b="1" dirty="0"/>
                        <a:t>&lt;0.001</a:t>
                      </a:r>
                    </a:p>
                  </a:txBody>
                  <a:tcPr/>
                </a:tc>
                <a:extLst>
                  <a:ext uri="{0D108BD9-81ED-4DB2-BD59-A6C34878D82A}">
                    <a16:rowId xmlns:a16="http://schemas.microsoft.com/office/drawing/2014/main" val="2975765304"/>
                  </a:ext>
                </a:extLst>
              </a:tr>
              <a:tr h="370840">
                <a:tc>
                  <a:txBody>
                    <a:bodyPr/>
                    <a:lstStyle/>
                    <a:p>
                      <a:pPr algn="ctr"/>
                      <a:r>
                        <a:rPr lang="en-US" sz="1400" dirty="0" err="1"/>
                        <a:t>Hyperaemic</a:t>
                      </a:r>
                      <a:r>
                        <a:rPr lang="en-US" sz="1400" dirty="0"/>
                        <a:t> Pa</a:t>
                      </a:r>
                    </a:p>
                  </a:txBody>
                  <a:tcPr/>
                </a:tc>
                <a:tc>
                  <a:txBody>
                    <a:bodyPr/>
                    <a:lstStyle/>
                    <a:p>
                      <a:pPr algn="ctr"/>
                      <a:r>
                        <a:rPr lang="en-US" sz="1400" dirty="0"/>
                        <a:t>78±16</a:t>
                      </a:r>
                    </a:p>
                  </a:txBody>
                  <a:tcPr/>
                </a:tc>
                <a:tc>
                  <a:txBody>
                    <a:bodyPr/>
                    <a:lstStyle/>
                    <a:p>
                      <a:pPr algn="ctr"/>
                      <a:r>
                        <a:rPr lang="en-US" sz="1400" dirty="0"/>
                        <a:t>83±14</a:t>
                      </a:r>
                    </a:p>
                  </a:txBody>
                  <a:tcPr/>
                </a:tc>
                <a:tc>
                  <a:txBody>
                    <a:bodyPr/>
                    <a:lstStyle/>
                    <a:p>
                      <a:pPr algn="ctr"/>
                      <a:r>
                        <a:rPr lang="en-US" sz="1400" dirty="0"/>
                        <a:t>0.14</a:t>
                      </a:r>
                    </a:p>
                  </a:txBody>
                  <a:tcPr/>
                </a:tc>
                <a:extLst>
                  <a:ext uri="{0D108BD9-81ED-4DB2-BD59-A6C34878D82A}">
                    <a16:rowId xmlns:a16="http://schemas.microsoft.com/office/drawing/2014/main" val="3788500569"/>
                  </a:ext>
                </a:extLst>
              </a:tr>
              <a:tr h="370840">
                <a:tc>
                  <a:txBody>
                    <a:bodyPr/>
                    <a:lstStyle/>
                    <a:p>
                      <a:pPr algn="ctr"/>
                      <a:r>
                        <a:rPr lang="en-US" sz="1400" b="1" dirty="0" err="1"/>
                        <a:t>Hyperaemic</a:t>
                      </a:r>
                      <a:r>
                        <a:rPr lang="en-US" sz="1400" b="1" dirty="0"/>
                        <a:t> change in Pd/Pa (%)</a:t>
                      </a:r>
                    </a:p>
                  </a:txBody>
                  <a:tcPr/>
                </a:tc>
                <a:tc>
                  <a:txBody>
                    <a:bodyPr/>
                    <a:lstStyle/>
                    <a:p>
                      <a:pPr algn="ctr"/>
                      <a:r>
                        <a:rPr lang="en-US" sz="1400" b="1" dirty="0"/>
                        <a:t>5.1±5.7</a:t>
                      </a:r>
                    </a:p>
                  </a:txBody>
                  <a:tcPr/>
                </a:tc>
                <a:tc>
                  <a:txBody>
                    <a:bodyPr/>
                    <a:lstStyle/>
                    <a:p>
                      <a:pPr algn="ctr"/>
                      <a:r>
                        <a:rPr lang="en-US" sz="1400" b="1" dirty="0"/>
                        <a:t>4.3±4.0</a:t>
                      </a:r>
                    </a:p>
                  </a:txBody>
                  <a:tcPr/>
                </a:tc>
                <a:tc>
                  <a:txBody>
                    <a:bodyPr/>
                    <a:lstStyle/>
                    <a:p>
                      <a:pPr algn="ctr"/>
                      <a:r>
                        <a:rPr lang="en-US" sz="1400" b="1" dirty="0"/>
                        <a:t>0.035</a:t>
                      </a:r>
                    </a:p>
                  </a:txBody>
                  <a:tcPr/>
                </a:tc>
                <a:extLst>
                  <a:ext uri="{0D108BD9-81ED-4DB2-BD59-A6C34878D82A}">
                    <a16:rowId xmlns:a16="http://schemas.microsoft.com/office/drawing/2014/main" val="1442239352"/>
                  </a:ext>
                </a:extLst>
              </a:tr>
              <a:tr h="370840">
                <a:tc>
                  <a:txBody>
                    <a:bodyPr/>
                    <a:lstStyle/>
                    <a:p>
                      <a:pPr algn="ctr"/>
                      <a:r>
                        <a:rPr lang="en-US" sz="1400" b="1" dirty="0"/>
                        <a:t>Resting Transit Time</a:t>
                      </a:r>
                    </a:p>
                  </a:txBody>
                  <a:tcPr/>
                </a:tc>
                <a:tc>
                  <a:txBody>
                    <a:bodyPr/>
                    <a:lstStyle/>
                    <a:p>
                      <a:pPr algn="ctr"/>
                      <a:r>
                        <a:rPr lang="en-US" sz="1400" b="1" dirty="0"/>
                        <a:t>1.03±0.52</a:t>
                      </a:r>
                    </a:p>
                  </a:txBody>
                  <a:tcPr/>
                </a:tc>
                <a:tc>
                  <a:txBody>
                    <a:bodyPr/>
                    <a:lstStyle/>
                    <a:p>
                      <a:pPr algn="ctr"/>
                      <a:r>
                        <a:rPr lang="en-US" sz="1400" b="1" dirty="0"/>
                        <a:t>1.59±0.76</a:t>
                      </a:r>
                    </a:p>
                  </a:txBody>
                  <a:tcPr/>
                </a:tc>
                <a:tc>
                  <a:txBody>
                    <a:bodyPr/>
                    <a:lstStyle/>
                    <a:p>
                      <a:pPr algn="ctr"/>
                      <a:r>
                        <a:rPr lang="en-US" sz="1400" b="1" dirty="0"/>
                        <a:t>&lt;0.001</a:t>
                      </a:r>
                    </a:p>
                  </a:txBody>
                  <a:tcPr/>
                </a:tc>
                <a:extLst>
                  <a:ext uri="{0D108BD9-81ED-4DB2-BD59-A6C34878D82A}">
                    <a16:rowId xmlns:a16="http://schemas.microsoft.com/office/drawing/2014/main" val="2719606301"/>
                  </a:ext>
                </a:extLst>
              </a:tr>
            </a:tbl>
          </a:graphicData>
        </a:graphic>
      </p:graphicFrame>
      <p:sp>
        <p:nvSpPr>
          <p:cNvPr id="13" name="TextBox 12">
            <a:extLst>
              <a:ext uri="{FF2B5EF4-FFF2-40B4-BE49-F238E27FC236}">
                <a16:creationId xmlns:a16="http://schemas.microsoft.com/office/drawing/2014/main" id="{794949AF-424E-9BCA-6B65-EEDDA4D8C21F}"/>
              </a:ext>
            </a:extLst>
          </p:cNvPr>
          <p:cNvSpPr txBox="1"/>
          <p:nvPr/>
        </p:nvSpPr>
        <p:spPr>
          <a:xfrm>
            <a:off x="7073153" y="1149839"/>
            <a:ext cx="5118846" cy="52274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nSpc>
                <a:spcPct val="150000"/>
              </a:lnSpc>
              <a:buFont typeface="Arial" panose="020B0604020202020204" pitchFamily="34" charset="0"/>
              <a:buChar char="•"/>
            </a:pPr>
            <a:r>
              <a:rPr lang="en-US" sz="1600" dirty="0"/>
              <a:t>Cross-sectional analysis of 199 vessels from 194 patients.</a:t>
            </a:r>
          </a:p>
          <a:p>
            <a:pPr marL="285750" indent="-285750">
              <a:lnSpc>
                <a:spcPct val="150000"/>
              </a:lnSpc>
              <a:buFont typeface="Arial" panose="020B0604020202020204" pitchFamily="34" charset="0"/>
              <a:buChar char="•"/>
            </a:pPr>
            <a:r>
              <a:rPr lang="en-US" sz="1600" dirty="0"/>
              <a:t>The patient cohort consisted of those who had a suspected myocardial infarction but had no obstructive coronary arteries (MINOCA).</a:t>
            </a:r>
          </a:p>
          <a:p>
            <a:pPr marL="285750" indent="-285750">
              <a:lnSpc>
                <a:spcPct val="150000"/>
              </a:lnSpc>
              <a:buFont typeface="Arial" panose="020B0604020202020204" pitchFamily="34" charset="0"/>
              <a:buChar char="•"/>
            </a:pPr>
            <a:r>
              <a:rPr lang="en-US" sz="1600" dirty="0"/>
              <a:t>Operators selected vessels according to clinical signs, such as ECG or echocardiographic changes. If no significant signs were detected, then the LAD was chosen as the default.</a:t>
            </a:r>
          </a:p>
          <a:p>
            <a:pPr marL="285750" indent="-285750">
              <a:lnSpc>
                <a:spcPct val="150000"/>
              </a:lnSpc>
              <a:buFont typeface="Arial" panose="020B0604020202020204" pitchFamily="34" charset="0"/>
              <a:buChar char="•"/>
            </a:pPr>
            <a:r>
              <a:rPr lang="en-US" sz="1600" dirty="0"/>
              <a:t>In conventionally labelled unobstructed coronary systems, baseline physiology parameters differed between the LAD and RCA, in keeping with previous work comparing physiology of unobstructed LAD and </a:t>
            </a:r>
            <a:r>
              <a:rPr lang="en-US" sz="1600" dirty="0" err="1"/>
              <a:t>LCx</a:t>
            </a:r>
            <a:r>
              <a:rPr lang="en-US" sz="1600" dirty="0"/>
              <a:t>. </a:t>
            </a:r>
            <a:r>
              <a:rPr lang="en-US" sz="1600" baseline="30000" dirty="0"/>
              <a:t>19</a:t>
            </a:r>
          </a:p>
        </p:txBody>
      </p:sp>
      <p:sp>
        <p:nvSpPr>
          <p:cNvPr id="14" name="TextBox 13">
            <a:extLst>
              <a:ext uri="{FF2B5EF4-FFF2-40B4-BE49-F238E27FC236}">
                <a16:creationId xmlns:a16="http://schemas.microsoft.com/office/drawing/2014/main" id="{55F2A7E7-5F80-9B04-79CA-5ABF93B2C3F5}"/>
              </a:ext>
            </a:extLst>
          </p:cNvPr>
          <p:cNvSpPr txBox="1"/>
          <p:nvPr/>
        </p:nvSpPr>
        <p:spPr>
          <a:xfrm>
            <a:off x="3202963" y="5842336"/>
            <a:ext cx="3563470" cy="1015663"/>
          </a:xfrm>
          <a:prstGeom prst="rect">
            <a:avLst/>
          </a:prstGeom>
          <a:noFill/>
        </p:spPr>
        <p:txBody>
          <a:bodyPr wrap="square" rtlCol="0">
            <a:spAutoFit/>
          </a:bodyPr>
          <a:lstStyle/>
          <a:p>
            <a:r>
              <a:rPr lang="en-US" sz="1000" dirty="0"/>
              <a:t>19) </a:t>
            </a:r>
            <a:r>
              <a:rPr lang="en-GB" sz="1000" dirty="0"/>
              <a:t>Demir, O.M. </a:t>
            </a:r>
            <a:r>
              <a:rPr lang="en-GB" sz="1000" i="1" dirty="0"/>
              <a:t>et al.</a:t>
            </a:r>
            <a:r>
              <a:rPr lang="en-GB" sz="1000" dirty="0"/>
              <a:t> (2025) “Pressure-Derived Indices in the Left Main Coronary Artery: Insights From Comprehensive In Vivo Hemodynamic Studies of Diseased and Unobstructed Vessels,” </a:t>
            </a:r>
            <a:r>
              <a:rPr lang="en-GB" sz="1000" i="1" dirty="0"/>
              <a:t>Circulation: Cardiovascular Interventions</a:t>
            </a:r>
            <a:r>
              <a:rPr lang="en-GB" sz="1000" dirty="0"/>
              <a:t> [Preprint]. Available at: https://</a:t>
            </a:r>
            <a:r>
              <a:rPr lang="en-GB" sz="1000" dirty="0" err="1"/>
              <a:t>doi.org</a:t>
            </a:r>
            <a:r>
              <a:rPr lang="en-GB" sz="1000" dirty="0"/>
              <a:t>/10.1161/CIRCINTERVENTIONS.125.015320.</a:t>
            </a:r>
          </a:p>
        </p:txBody>
      </p:sp>
    </p:spTree>
    <p:extLst>
      <p:ext uri="{BB962C8B-B14F-4D97-AF65-F5344CB8AC3E}">
        <p14:creationId xmlns:p14="http://schemas.microsoft.com/office/powerpoint/2010/main" val="3989771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FA11A-1EB1-7E15-1E3F-AD4CD7D9C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20BC2D-3DB4-35BA-6E22-45CEB0E2EF99}"/>
              </a:ext>
            </a:extLst>
          </p:cNvPr>
          <p:cNvSpPr>
            <a:spLocks noGrp="1"/>
          </p:cNvSpPr>
          <p:nvPr>
            <p:ph type="title"/>
          </p:nvPr>
        </p:nvSpPr>
        <p:spPr/>
        <p:txBody>
          <a:bodyPr/>
          <a:lstStyle/>
          <a:p>
            <a:r>
              <a:rPr lang="en-US" dirty="0"/>
              <a:t>Next steps: Surrogates of thermodilution recovery time to be explored</a:t>
            </a:r>
          </a:p>
        </p:txBody>
      </p:sp>
      <p:pic>
        <p:nvPicPr>
          <p:cNvPr id="4" name="Picture 4" descr="Medical Research Council (United Kingdom) - Wikipedia">
            <a:extLst>
              <a:ext uri="{FF2B5EF4-FFF2-40B4-BE49-F238E27FC236}">
                <a16:creationId xmlns:a16="http://schemas.microsoft.com/office/drawing/2014/main" id="{AA2E87C4-EEE7-6530-BCCF-060E8B789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B9B931E5-0B8E-FEBF-59D7-80637926B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BA05CCBC-AB25-5C1E-C7E4-D69301B4B7AD}"/>
              </a:ext>
            </a:extLst>
          </p:cNvPr>
          <p:cNvGraphicFramePr>
            <a:graphicFrameLocks noGrp="1"/>
          </p:cNvGraphicFramePr>
          <p:nvPr>
            <p:extLst>
              <p:ext uri="{D42A27DB-BD31-4B8C-83A1-F6EECF244321}">
                <p14:modId xmlns:p14="http://schemas.microsoft.com/office/powerpoint/2010/main" val="1888798604"/>
              </p:ext>
            </p:extLst>
          </p:nvPr>
        </p:nvGraphicFramePr>
        <p:xfrm>
          <a:off x="1" y="1777126"/>
          <a:ext cx="6096000" cy="5079590"/>
        </p:xfrm>
        <a:graphic>
          <a:graphicData uri="http://schemas.openxmlformats.org/drawingml/2006/table">
            <a:tbl>
              <a:tblPr firstRow="1" firstCol="1" bandRow="1">
                <a:tableStyleId>{5C22544A-7EE6-4342-B048-85BDC9FD1C3A}</a:tableStyleId>
              </a:tblPr>
              <a:tblGrid>
                <a:gridCol w="1523493">
                  <a:extLst>
                    <a:ext uri="{9D8B030D-6E8A-4147-A177-3AD203B41FA5}">
                      <a16:colId xmlns:a16="http://schemas.microsoft.com/office/drawing/2014/main" val="2538436490"/>
                    </a:ext>
                  </a:extLst>
                </a:gridCol>
                <a:gridCol w="1524169">
                  <a:extLst>
                    <a:ext uri="{9D8B030D-6E8A-4147-A177-3AD203B41FA5}">
                      <a16:colId xmlns:a16="http://schemas.microsoft.com/office/drawing/2014/main" val="2758955541"/>
                    </a:ext>
                  </a:extLst>
                </a:gridCol>
                <a:gridCol w="1524169">
                  <a:extLst>
                    <a:ext uri="{9D8B030D-6E8A-4147-A177-3AD203B41FA5}">
                      <a16:colId xmlns:a16="http://schemas.microsoft.com/office/drawing/2014/main" val="2926695009"/>
                    </a:ext>
                  </a:extLst>
                </a:gridCol>
                <a:gridCol w="1524169">
                  <a:extLst>
                    <a:ext uri="{9D8B030D-6E8A-4147-A177-3AD203B41FA5}">
                      <a16:colId xmlns:a16="http://schemas.microsoft.com/office/drawing/2014/main" val="403873627"/>
                    </a:ext>
                  </a:extLst>
                </a:gridCol>
              </a:tblGrid>
              <a:tr h="338639">
                <a:tc rowSpan="2">
                  <a:txBody>
                    <a:bodyPr/>
                    <a:lstStyle/>
                    <a:p>
                      <a:pPr algn="ctr">
                        <a:lnSpc>
                          <a:spcPct val="150000"/>
                        </a:lnSpc>
                        <a:spcAft>
                          <a:spcPts val="600"/>
                        </a:spcAft>
                        <a:buNone/>
                      </a:pPr>
                      <a:r>
                        <a:rPr lang="en-US" sz="1200" dirty="0">
                          <a:effectLst/>
                        </a:rPr>
                        <a:t>Multivariable linear regression against CFR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gridSpan="3">
                  <a:txBody>
                    <a:bodyPr/>
                    <a:lstStyle/>
                    <a:p>
                      <a:pPr algn="ctr">
                        <a:lnSpc>
                          <a:spcPct val="100000"/>
                        </a:lnSpc>
                        <a:spcAft>
                          <a:spcPts val="600"/>
                        </a:spcAft>
                        <a:buNone/>
                      </a:pPr>
                      <a:r>
                        <a:rPr lang="en-US" sz="1200" dirty="0">
                          <a:effectLst/>
                        </a:rPr>
                        <a:t>r (95% CI, p value)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8076985"/>
                  </a:ext>
                </a:extLst>
              </a:tr>
              <a:tr h="1015918">
                <a:tc vMerge="1">
                  <a:txBody>
                    <a:bodyPr/>
                    <a:lstStyle/>
                    <a:p>
                      <a:endParaRPr lang="en-US"/>
                    </a:p>
                  </a:txBody>
                  <a:tcPr/>
                </a:tc>
                <a:tc>
                  <a:txBody>
                    <a:bodyPr/>
                    <a:lstStyle/>
                    <a:p>
                      <a:pPr algn="ctr">
                        <a:lnSpc>
                          <a:spcPct val="150000"/>
                        </a:lnSpc>
                        <a:spcAft>
                          <a:spcPts val="600"/>
                        </a:spcAft>
                        <a:buNone/>
                      </a:pPr>
                      <a:r>
                        <a:rPr lang="en-US" sz="1200" b="1" dirty="0">
                          <a:effectLst/>
                        </a:rPr>
                        <a:t>Overall (n=199)</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b="1" dirty="0">
                          <a:effectLst/>
                        </a:rPr>
                        <a:t>LAD (n=168)</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b="1" dirty="0">
                          <a:effectLst/>
                        </a:rPr>
                        <a:t>RCA (n=31)</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5805192"/>
                  </a:ext>
                </a:extLst>
              </a:tr>
              <a:tr h="677279">
                <a:tc>
                  <a:txBody>
                    <a:bodyPr/>
                    <a:lstStyle/>
                    <a:p>
                      <a:pPr algn="ctr">
                        <a:lnSpc>
                          <a:spcPct val="150000"/>
                        </a:lnSpc>
                        <a:spcAft>
                          <a:spcPts val="600"/>
                        </a:spcAft>
                        <a:buNone/>
                      </a:pPr>
                      <a:r>
                        <a:rPr lang="en-US" sz="1200" dirty="0">
                          <a:effectLst/>
                        </a:rPr>
                        <a:t>TIMI frame count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dirty="0">
                          <a:effectLst/>
                        </a:rPr>
                        <a:t>0.03 (0.00 to 0.06, p=0.022)</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0.04 (0.01 to 0.07, p=0.011)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0.01 (p=0.884)</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5317006"/>
                  </a:ext>
                </a:extLst>
              </a:tr>
              <a:tr h="1015918">
                <a:tc>
                  <a:txBody>
                    <a:bodyPr/>
                    <a:lstStyle/>
                    <a:p>
                      <a:pPr algn="ctr">
                        <a:lnSpc>
                          <a:spcPct val="150000"/>
                        </a:lnSpc>
                        <a:spcAft>
                          <a:spcPts val="600"/>
                        </a:spcAft>
                        <a:buNone/>
                      </a:pPr>
                      <a:r>
                        <a:rPr lang="en-US" sz="1200" dirty="0">
                          <a:effectLst/>
                        </a:rPr>
                        <a:t>Resting Pa (mmHg)</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a:effectLst/>
                        </a:rPr>
                        <a:t>-0.05 (-0.08 to -0.02, p=0.003)</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-0.05 (-0.08 to -0.01, p=0.010)</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a:effectLst/>
                        </a:rPr>
                        <a:t>-0.07 (p=0.221)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240733"/>
                  </a:ext>
                </a:extLst>
              </a:tr>
              <a:tr h="677279">
                <a:tc>
                  <a:txBody>
                    <a:bodyPr/>
                    <a:lstStyle/>
                    <a:p>
                      <a:pPr algn="ctr">
                        <a:lnSpc>
                          <a:spcPct val="150000"/>
                        </a:lnSpc>
                        <a:spcAft>
                          <a:spcPts val="600"/>
                        </a:spcAft>
                        <a:buNone/>
                      </a:pPr>
                      <a:r>
                        <a:rPr lang="en-US" sz="1200" dirty="0" err="1">
                          <a:effectLst/>
                        </a:rPr>
                        <a:t>Hyperaemic</a:t>
                      </a:r>
                      <a:r>
                        <a:rPr lang="en-US" sz="1200" dirty="0">
                          <a:effectLst/>
                        </a:rPr>
                        <a:t> Pd (mmHg)</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a:effectLst/>
                        </a:rPr>
                        <a:t>0.06 (0.03 to 0.09, p&lt;0.001)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0.05 (0.02 to 0.08, p=0.003)</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0.11 (p=0.028)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6348983"/>
                  </a:ext>
                </a:extLst>
              </a:tr>
              <a:tr h="1015918">
                <a:tc>
                  <a:txBody>
                    <a:bodyPr/>
                    <a:lstStyle/>
                    <a:p>
                      <a:pPr algn="ctr">
                        <a:lnSpc>
                          <a:spcPct val="150000"/>
                        </a:lnSpc>
                        <a:spcAft>
                          <a:spcPts val="600"/>
                        </a:spcAft>
                        <a:buNone/>
                      </a:pPr>
                      <a:r>
                        <a:rPr lang="en-US" sz="1200" dirty="0">
                          <a:effectLst/>
                        </a:rPr>
                        <a:t>Thermodilution recovery time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a:effectLst/>
                        </a:rPr>
                        <a:t>-4.35 (-5.52 to -3.17, p&lt;0.001)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a:effectLst/>
                        </a:rPr>
                        <a:t>-4.18 (-5.39 to -2.97, p&lt;0.001)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-5.65 (p=0.027)</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651226"/>
                  </a:ext>
                </a:extLst>
              </a:tr>
              <a:tr h="338639">
                <a:tc>
                  <a:txBody>
                    <a:bodyPr/>
                    <a:lstStyle/>
                    <a:p>
                      <a:pPr algn="ctr">
                        <a:lnSpc>
                          <a:spcPct val="150000"/>
                        </a:lnSpc>
                        <a:spcAft>
                          <a:spcPts val="600"/>
                        </a:spcAft>
                        <a:buNone/>
                      </a:pPr>
                      <a:r>
                        <a:rPr lang="en-US" sz="1200" dirty="0">
                          <a:effectLst/>
                        </a:rPr>
                        <a:t>Adjusted R</a:t>
                      </a:r>
                      <a:r>
                        <a:rPr lang="en-US" sz="1200" baseline="30000" dirty="0">
                          <a:effectLst/>
                        </a:rPr>
                        <a:t>2</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50000"/>
                        </a:lnSpc>
                        <a:spcAft>
                          <a:spcPts val="600"/>
                        </a:spcAft>
                        <a:buNone/>
                      </a:pPr>
                      <a:r>
                        <a:rPr lang="en-US" sz="1200">
                          <a:effectLst/>
                        </a:rPr>
                        <a:t>0.283</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a:effectLst/>
                        </a:rPr>
                        <a:t>0.278</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50000"/>
                        </a:lnSpc>
                        <a:spcAft>
                          <a:spcPts val="600"/>
                        </a:spcAft>
                        <a:buNone/>
                      </a:pPr>
                      <a:r>
                        <a:rPr lang="en-US" sz="1200" dirty="0">
                          <a:effectLst/>
                        </a:rPr>
                        <a:t>0.268</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8391252"/>
                  </a:ext>
                </a:extLst>
              </a:tr>
            </a:tbl>
          </a:graphicData>
        </a:graphic>
      </p:graphicFrame>
      <p:graphicFrame>
        <p:nvGraphicFramePr>
          <p:cNvPr id="7" name="Table 6">
            <a:extLst>
              <a:ext uri="{FF2B5EF4-FFF2-40B4-BE49-F238E27FC236}">
                <a16:creationId xmlns:a16="http://schemas.microsoft.com/office/drawing/2014/main" id="{0B739CE5-13A1-FDF0-05CF-AC80AB957FFB}"/>
              </a:ext>
            </a:extLst>
          </p:cNvPr>
          <p:cNvGraphicFramePr>
            <a:graphicFrameLocks noGrp="1"/>
          </p:cNvGraphicFramePr>
          <p:nvPr>
            <p:extLst>
              <p:ext uri="{D42A27DB-BD31-4B8C-83A1-F6EECF244321}">
                <p14:modId xmlns:p14="http://schemas.microsoft.com/office/powerpoint/2010/main" val="990939897"/>
              </p:ext>
            </p:extLst>
          </p:nvPr>
        </p:nvGraphicFramePr>
        <p:xfrm>
          <a:off x="6470014" y="1777124"/>
          <a:ext cx="5721985" cy="5079592"/>
        </p:xfrm>
        <a:graphic>
          <a:graphicData uri="http://schemas.openxmlformats.org/drawingml/2006/table">
            <a:tbl>
              <a:tblPr firstRow="1" firstCol="1" bandRow="1">
                <a:tableStyleId>{5C22544A-7EE6-4342-B048-85BDC9FD1C3A}</a:tableStyleId>
              </a:tblPr>
              <a:tblGrid>
                <a:gridCol w="1430020">
                  <a:extLst>
                    <a:ext uri="{9D8B030D-6E8A-4147-A177-3AD203B41FA5}">
                      <a16:colId xmlns:a16="http://schemas.microsoft.com/office/drawing/2014/main" val="810418810"/>
                    </a:ext>
                  </a:extLst>
                </a:gridCol>
                <a:gridCol w="1430655">
                  <a:extLst>
                    <a:ext uri="{9D8B030D-6E8A-4147-A177-3AD203B41FA5}">
                      <a16:colId xmlns:a16="http://schemas.microsoft.com/office/drawing/2014/main" val="1074510612"/>
                    </a:ext>
                  </a:extLst>
                </a:gridCol>
                <a:gridCol w="1430655">
                  <a:extLst>
                    <a:ext uri="{9D8B030D-6E8A-4147-A177-3AD203B41FA5}">
                      <a16:colId xmlns:a16="http://schemas.microsoft.com/office/drawing/2014/main" val="1857264472"/>
                    </a:ext>
                  </a:extLst>
                </a:gridCol>
                <a:gridCol w="1430655">
                  <a:extLst>
                    <a:ext uri="{9D8B030D-6E8A-4147-A177-3AD203B41FA5}">
                      <a16:colId xmlns:a16="http://schemas.microsoft.com/office/drawing/2014/main" val="3530898872"/>
                    </a:ext>
                  </a:extLst>
                </a:gridCol>
              </a:tblGrid>
              <a:tr h="332339">
                <a:tc rowSpan="2">
                  <a:txBody>
                    <a:bodyPr/>
                    <a:lstStyle/>
                    <a:p>
                      <a:pPr algn="ctr">
                        <a:lnSpc>
                          <a:spcPct val="150000"/>
                        </a:lnSpc>
                        <a:spcAft>
                          <a:spcPts val="600"/>
                        </a:spcAft>
                        <a:buNone/>
                      </a:pPr>
                      <a:r>
                        <a:rPr lang="en-US" sz="1200" dirty="0">
                          <a:effectLst/>
                        </a:rPr>
                        <a:t>Multivariable linear regression against IMR</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gridSpan="3">
                  <a:txBody>
                    <a:bodyPr/>
                    <a:lstStyle/>
                    <a:p>
                      <a:pPr algn="ctr">
                        <a:lnSpc>
                          <a:spcPct val="150000"/>
                        </a:lnSpc>
                        <a:spcAft>
                          <a:spcPts val="600"/>
                        </a:spcAft>
                        <a:buNone/>
                      </a:pPr>
                      <a:r>
                        <a:rPr lang="en-US" sz="1200">
                          <a:effectLst/>
                        </a:rPr>
                        <a:t>r (95% CI, p value)</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7714074"/>
                  </a:ext>
                </a:extLst>
              </a:tr>
              <a:tr h="786634">
                <a:tc vMerge="1">
                  <a:txBody>
                    <a:bodyPr/>
                    <a:lstStyle/>
                    <a:p>
                      <a:endParaRPr lang="en-US"/>
                    </a:p>
                  </a:txBody>
                  <a:tcPr/>
                </a:tc>
                <a:tc>
                  <a:txBody>
                    <a:bodyPr/>
                    <a:lstStyle/>
                    <a:p>
                      <a:pPr algn="ctr">
                        <a:lnSpc>
                          <a:spcPct val="150000"/>
                        </a:lnSpc>
                        <a:spcAft>
                          <a:spcPts val="600"/>
                        </a:spcAft>
                        <a:buNone/>
                      </a:pPr>
                      <a:r>
                        <a:rPr lang="en-US" sz="1200" b="1" dirty="0">
                          <a:effectLst/>
                        </a:rPr>
                        <a:t>Overall (n=199)</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b="1" dirty="0">
                          <a:effectLst/>
                        </a:rPr>
                        <a:t>LAD (n=168)</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b="1" dirty="0">
                          <a:effectLst/>
                        </a:rPr>
                        <a:t>RCA (n=31)</a:t>
                      </a:r>
                      <a:endParaRPr lang="en-GB" sz="1200" b="1"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877265793"/>
                  </a:ext>
                </a:extLst>
              </a:tr>
              <a:tr h="725656">
                <a:tc>
                  <a:txBody>
                    <a:bodyPr/>
                    <a:lstStyle/>
                    <a:p>
                      <a:pPr algn="ctr">
                        <a:lnSpc>
                          <a:spcPct val="150000"/>
                        </a:lnSpc>
                        <a:spcAft>
                          <a:spcPts val="600"/>
                        </a:spcAft>
                        <a:buNone/>
                      </a:pPr>
                      <a:r>
                        <a:rPr lang="en-US" sz="1200">
                          <a:effectLst/>
                        </a:rPr>
                        <a:t>Resting transit time (s)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dirty="0">
                          <a:effectLst/>
                        </a:rPr>
                        <a:t>8.06 (5.69 to 10.44, p&lt;0.001)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7.46 (4.54 to 10.38, p&lt;0.001)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7.05 (0.59 to 13.51, p=0.034)</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3917775166"/>
                  </a:ext>
                </a:extLst>
              </a:tr>
              <a:tr h="725656">
                <a:tc>
                  <a:txBody>
                    <a:bodyPr/>
                    <a:lstStyle/>
                    <a:p>
                      <a:pPr algn="ctr">
                        <a:lnSpc>
                          <a:spcPct val="150000"/>
                        </a:lnSpc>
                        <a:spcAft>
                          <a:spcPts val="600"/>
                        </a:spcAft>
                        <a:buNone/>
                      </a:pPr>
                      <a:r>
                        <a:rPr lang="en-US" sz="1200">
                          <a:effectLst/>
                        </a:rPr>
                        <a:t>Hyperaemic Pa (mmHg)</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dirty="0">
                          <a:effectLst/>
                        </a:rPr>
                        <a:t>0.22 (0.12 to 0.32, p&lt;0.001)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0.24 (0.13 to 0.35, p&lt;0.001)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a:effectLst/>
                        </a:rPr>
                        <a:t>0.04 (-0.37 to 0.44, p=0.852)</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2918326731"/>
                  </a:ext>
                </a:extLst>
              </a:tr>
              <a:tr h="725656">
                <a:tc>
                  <a:txBody>
                    <a:bodyPr/>
                    <a:lstStyle/>
                    <a:p>
                      <a:pPr algn="ctr">
                        <a:lnSpc>
                          <a:spcPct val="150000"/>
                        </a:lnSpc>
                        <a:spcAft>
                          <a:spcPts val="600"/>
                        </a:spcAft>
                        <a:buNone/>
                      </a:pPr>
                      <a:r>
                        <a:rPr lang="en-US" sz="1200">
                          <a:effectLst/>
                        </a:rPr>
                        <a:t>Thermodilution recovery time (s)</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a:effectLst/>
                        </a:rPr>
                        <a:t>38.91 (33.56 to 44.27, p&lt;0.001)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38.86 (33.29 to 44.42, p&lt;0.001)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42.63 (18.72 to 66.54, p=0.001)</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3199092704"/>
                  </a:ext>
                </a:extLst>
              </a:tr>
              <a:tr h="725656">
                <a:tc>
                  <a:txBody>
                    <a:bodyPr/>
                    <a:lstStyle/>
                    <a:p>
                      <a:pPr algn="ctr">
                        <a:lnSpc>
                          <a:spcPct val="150000"/>
                        </a:lnSpc>
                        <a:spcAft>
                          <a:spcPts val="600"/>
                        </a:spcAft>
                        <a:buNone/>
                      </a:pPr>
                      <a:r>
                        <a:rPr lang="en-US" sz="1200">
                          <a:effectLst/>
                        </a:rPr>
                        <a:t>Hyperaemic change in Pd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a:effectLst/>
                        </a:rPr>
                        <a:t>-0.52 (-0.82 to -0.22, p=0.001)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-0.48 (-0.81 to -0.15, p=0.004)</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-0.48 (-1.46 to 0.50, p=0.326)</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1072430258"/>
                  </a:ext>
                </a:extLst>
              </a:tr>
              <a:tr h="725656">
                <a:tc>
                  <a:txBody>
                    <a:bodyPr/>
                    <a:lstStyle/>
                    <a:p>
                      <a:pPr algn="ctr">
                        <a:lnSpc>
                          <a:spcPct val="150000"/>
                        </a:lnSpc>
                        <a:spcAft>
                          <a:spcPts val="600"/>
                        </a:spcAft>
                        <a:buNone/>
                      </a:pPr>
                      <a:r>
                        <a:rPr lang="en-US" sz="1200">
                          <a:effectLst/>
                        </a:rPr>
                        <a:t>Hyperaemic change in Pa (%)</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a:effectLst/>
                        </a:rPr>
                        <a:t>0.56 (0.25 to 0.87, p&lt;0.001)</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0.52 (0.19 to 0.85, p=0.002)</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0.49 (-0.62 to 1.59, p=0.372)</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1393509634"/>
                  </a:ext>
                </a:extLst>
              </a:tr>
              <a:tr h="332339">
                <a:tc>
                  <a:txBody>
                    <a:bodyPr/>
                    <a:lstStyle/>
                    <a:p>
                      <a:pPr algn="ctr">
                        <a:lnSpc>
                          <a:spcPct val="150000"/>
                        </a:lnSpc>
                        <a:spcAft>
                          <a:spcPts val="600"/>
                        </a:spcAft>
                        <a:buNone/>
                      </a:pPr>
                      <a:r>
                        <a:rPr lang="en-US" sz="1200">
                          <a:effectLst/>
                        </a:rPr>
                        <a:t>Adjusted R</a:t>
                      </a:r>
                      <a:r>
                        <a:rPr lang="en-US" sz="1200" baseline="30000">
                          <a:effectLst/>
                        </a:rPr>
                        <a:t>2</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tc>
                <a:tc>
                  <a:txBody>
                    <a:bodyPr/>
                    <a:lstStyle/>
                    <a:p>
                      <a:pPr algn="ctr">
                        <a:lnSpc>
                          <a:spcPct val="150000"/>
                        </a:lnSpc>
                        <a:spcAft>
                          <a:spcPts val="600"/>
                        </a:spcAft>
                        <a:buNone/>
                      </a:pPr>
                      <a:r>
                        <a:rPr lang="en-US" sz="1200">
                          <a:effectLst/>
                        </a:rPr>
                        <a:t>0.623</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a:effectLst/>
                        </a:rPr>
                        <a:t>0.619</a:t>
                      </a:r>
                      <a:endParaRPr lang="en-GB" sz="120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tc>
                  <a:txBody>
                    <a:bodyPr/>
                    <a:lstStyle/>
                    <a:p>
                      <a:pPr algn="ctr">
                        <a:lnSpc>
                          <a:spcPct val="150000"/>
                        </a:lnSpc>
                        <a:spcAft>
                          <a:spcPts val="600"/>
                        </a:spcAft>
                        <a:buNone/>
                      </a:pPr>
                      <a:r>
                        <a:rPr lang="en-US" sz="1200" dirty="0">
                          <a:effectLst/>
                        </a:rPr>
                        <a:t>0.560</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63174" marR="63174" marT="0" marB="0" anchor="ctr"/>
                </a:tc>
                <a:extLst>
                  <a:ext uri="{0D108BD9-81ED-4DB2-BD59-A6C34878D82A}">
                    <a16:rowId xmlns:a16="http://schemas.microsoft.com/office/drawing/2014/main" val="3112763784"/>
                  </a:ext>
                </a:extLst>
              </a:tr>
            </a:tbl>
          </a:graphicData>
        </a:graphic>
      </p:graphicFrame>
    </p:spTree>
    <p:extLst>
      <p:ext uri="{BB962C8B-B14F-4D97-AF65-F5344CB8AC3E}">
        <p14:creationId xmlns:p14="http://schemas.microsoft.com/office/powerpoint/2010/main" val="2287839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FC4D-6B56-F918-4C05-BF4BD41B84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A1FB81-695C-8546-9ED5-8EFF7C4A55BA}"/>
              </a:ext>
            </a:extLst>
          </p:cNvPr>
          <p:cNvSpPr>
            <a:spLocks noGrp="1"/>
          </p:cNvSpPr>
          <p:nvPr>
            <p:ph type="title"/>
          </p:nvPr>
        </p:nvSpPr>
        <p:spPr>
          <a:xfrm>
            <a:off x="827313" y="244103"/>
            <a:ext cx="10515600" cy="905736"/>
          </a:xfrm>
        </p:spPr>
        <p:txBody>
          <a:bodyPr>
            <a:normAutofit fontScale="90000"/>
          </a:bodyPr>
          <a:lstStyle/>
          <a:p>
            <a:r>
              <a:rPr lang="en-US" dirty="0"/>
              <a:t>Next steps: Development of a scalable imaging &amp; physiology upload infrastructure </a:t>
            </a:r>
          </a:p>
        </p:txBody>
      </p:sp>
      <p:pic>
        <p:nvPicPr>
          <p:cNvPr id="4" name="Picture 4" descr="Medical Research Council (United Kingdom) - Wikipedia">
            <a:extLst>
              <a:ext uri="{FF2B5EF4-FFF2-40B4-BE49-F238E27FC236}">
                <a16:creationId xmlns:a16="http://schemas.microsoft.com/office/drawing/2014/main" id="{72A6DA75-699A-8282-59F2-0B6C8F1DB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5A462F29-B8C1-4900-9270-66ED3C8F5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191397FC-CE2D-45FF-8815-68D26BECE595}"/>
              </a:ext>
            </a:extLst>
          </p:cNvPr>
          <p:cNvGrpSpPr/>
          <p:nvPr/>
        </p:nvGrpSpPr>
        <p:grpSpPr>
          <a:xfrm>
            <a:off x="6869525" y="1338414"/>
            <a:ext cx="4473388" cy="5519586"/>
            <a:chOff x="5534009" y="351228"/>
            <a:chExt cx="2882744" cy="3556934"/>
          </a:xfrm>
        </p:grpSpPr>
        <p:pic>
          <p:nvPicPr>
            <p:cNvPr id="7" name="Picture 6">
              <a:extLst>
                <a:ext uri="{FF2B5EF4-FFF2-40B4-BE49-F238E27FC236}">
                  <a16:creationId xmlns:a16="http://schemas.microsoft.com/office/drawing/2014/main" id="{F6AFA4D6-405F-C96E-763C-13754F34E9FB}"/>
                </a:ext>
              </a:extLst>
            </p:cNvPr>
            <p:cNvPicPr>
              <a:picLocks noChangeAspect="1"/>
            </p:cNvPicPr>
            <p:nvPr/>
          </p:nvPicPr>
          <p:blipFill>
            <a:blip r:embed="rId4"/>
            <a:srcRect l="62377" r="533" b="19600"/>
            <a:stretch/>
          </p:blipFill>
          <p:spPr>
            <a:xfrm>
              <a:off x="5534009" y="373687"/>
              <a:ext cx="2882744" cy="3534475"/>
            </a:xfrm>
            <a:prstGeom prst="rect">
              <a:avLst/>
            </a:prstGeom>
          </p:spPr>
        </p:pic>
        <p:pic>
          <p:nvPicPr>
            <p:cNvPr id="8" name="Picture 7">
              <a:extLst>
                <a:ext uri="{FF2B5EF4-FFF2-40B4-BE49-F238E27FC236}">
                  <a16:creationId xmlns:a16="http://schemas.microsoft.com/office/drawing/2014/main" id="{2FB47273-DE02-E89E-14FC-CE07989802D1}"/>
                </a:ext>
              </a:extLst>
            </p:cNvPr>
            <p:cNvPicPr>
              <a:picLocks noChangeAspect="1"/>
            </p:cNvPicPr>
            <p:nvPr/>
          </p:nvPicPr>
          <p:blipFill>
            <a:blip r:embed="rId4"/>
            <a:srcRect l="51" t="-166" r="62859" b="93883"/>
            <a:stretch/>
          </p:blipFill>
          <p:spPr>
            <a:xfrm>
              <a:off x="5534009" y="351228"/>
              <a:ext cx="2882744" cy="276208"/>
            </a:xfrm>
            <a:prstGeom prst="rect">
              <a:avLst/>
            </a:prstGeom>
          </p:spPr>
        </p:pic>
      </p:grpSp>
      <p:pic>
        <p:nvPicPr>
          <p:cNvPr id="9" name="Content Placeholder 6" descr="A screenshot of a computer&#10;&#10;AI-generated content may be incorrect.">
            <a:extLst>
              <a:ext uri="{FF2B5EF4-FFF2-40B4-BE49-F238E27FC236}">
                <a16:creationId xmlns:a16="http://schemas.microsoft.com/office/drawing/2014/main" id="{E51AFEFF-A282-F7C5-851E-1893DC73862E}"/>
              </a:ext>
            </a:extLst>
          </p:cNvPr>
          <p:cNvPicPr>
            <a:picLocks noGrp="1" noChangeAspect="1"/>
          </p:cNvPicPr>
          <p:nvPr>
            <p:ph idx="1"/>
          </p:nvPr>
        </p:nvPicPr>
        <p:blipFill>
          <a:blip r:embed="rId5"/>
          <a:srcRect r="35876"/>
          <a:stretch/>
        </p:blipFill>
        <p:spPr>
          <a:xfrm>
            <a:off x="510988" y="1405967"/>
            <a:ext cx="6228149" cy="5452032"/>
          </a:xfrm>
          <a:prstGeom prst="rect">
            <a:avLst/>
          </a:prstGeom>
        </p:spPr>
      </p:pic>
    </p:spTree>
    <p:extLst>
      <p:ext uri="{BB962C8B-B14F-4D97-AF65-F5344CB8AC3E}">
        <p14:creationId xmlns:p14="http://schemas.microsoft.com/office/powerpoint/2010/main" val="3424542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500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3C08-B532-8ECD-9EE0-4EE78630E1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397BB0-5A2F-D9A7-D86F-469595BE0C0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95A1A62-7908-3A55-9F37-8E853C5768F6}"/>
              </a:ext>
            </a:extLst>
          </p:cNvPr>
          <p:cNvSpPr>
            <a:spLocks noGrp="1"/>
          </p:cNvSpPr>
          <p:nvPr>
            <p:ph idx="1"/>
          </p:nvPr>
        </p:nvSpPr>
        <p:spPr>
          <a:xfrm>
            <a:off x="838200" y="1509666"/>
            <a:ext cx="10515600" cy="4351338"/>
          </a:xfrm>
        </p:spPr>
        <p:txBody>
          <a:bodyPr>
            <a:normAutofit fontScale="77500" lnSpcReduction="20000"/>
          </a:bodyPr>
          <a:lstStyle/>
          <a:p>
            <a:r>
              <a:rPr lang="en-US" dirty="0"/>
              <a:t>Coronary physiology testing is an important adjunctive tool in diagnosing and prognosticating patients with angina or myocardial infarction, irrespective of obstructive CAD.</a:t>
            </a:r>
          </a:p>
          <a:p>
            <a:r>
              <a:rPr lang="en-US" dirty="0"/>
              <a:t>Intra-coronary manipulation, the duration of the procedure, and costs may contribute to the low uptake into common practice.</a:t>
            </a:r>
          </a:p>
          <a:p>
            <a:r>
              <a:rPr lang="en-US" dirty="0"/>
              <a:t>Predictive tools can help improve this aspect of the workflow. CFD models have been developed, but are currently limited by the computational time required and the cost of software subscription and implementation.</a:t>
            </a:r>
          </a:p>
          <a:p>
            <a:r>
              <a:rPr lang="en-US" dirty="0"/>
              <a:t>Preliminary results suggest that our machine-learning-enhanced model is feasible in aiding coronary physiology assessment; however, further iterations that include additional nodes may be required to enhance its accuracy.</a:t>
            </a:r>
          </a:p>
          <a:p>
            <a:r>
              <a:rPr lang="en-US" dirty="0"/>
              <a:t>Ultimately, further work will be undertaken to develop a scalable upload infrastructure, integrate it into current workflows, and conduct external clinical validation. </a:t>
            </a:r>
          </a:p>
        </p:txBody>
      </p:sp>
      <p:pic>
        <p:nvPicPr>
          <p:cNvPr id="4" name="Picture 4" descr="Medical Research Council (United Kingdom) - Wikipedia">
            <a:extLst>
              <a:ext uri="{FF2B5EF4-FFF2-40B4-BE49-F238E27FC236}">
                <a16:creationId xmlns:a16="http://schemas.microsoft.com/office/drawing/2014/main" id="{653923F6-4006-501B-E613-9E1A011E5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90ED1F8C-14E9-C380-FED7-0E1381395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490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9ADAA-9B15-8206-7890-AB17979AFA0C}"/>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CCD05B2-A00A-8A22-886B-4D20D1A603C0}"/>
              </a:ext>
            </a:extLst>
          </p:cNvPr>
          <p:cNvSpPr>
            <a:spLocks noGrp="1"/>
          </p:cNvSpPr>
          <p:nvPr>
            <p:ph idx="1"/>
          </p:nvPr>
        </p:nvSpPr>
        <p:spPr/>
        <p:txBody>
          <a:bodyPr/>
          <a:lstStyle/>
          <a:p>
            <a:r>
              <a:rPr lang="en-US" dirty="0"/>
              <a:t>Medical Research Council Impact Acceleration Account award</a:t>
            </a:r>
          </a:p>
          <a:p>
            <a:r>
              <a:rPr lang="en-US" dirty="0"/>
              <a:t>University of Glasgow MedTech Innovation Fund</a:t>
            </a:r>
          </a:p>
        </p:txBody>
      </p:sp>
      <p:pic>
        <p:nvPicPr>
          <p:cNvPr id="4" name="Picture 4" descr="Medical Research Council (United Kingdom) - Wikipedia">
            <a:extLst>
              <a:ext uri="{FF2B5EF4-FFF2-40B4-BE49-F238E27FC236}">
                <a16:creationId xmlns:a16="http://schemas.microsoft.com/office/drawing/2014/main" id="{1B7DB5B2-54D2-C99E-E8CD-6B4D3E7B9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07BF57FC-46E6-64BB-0A72-77AE71395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5062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0B11-E957-F894-D797-E54B22D219B7}"/>
              </a:ext>
            </a:extLst>
          </p:cNvPr>
          <p:cNvSpPr>
            <a:spLocks noGrp="1"/>
          </p:cNvSpPr>
          <p:nvPr>
            <p:ph type="title"/>
          </p:nvPr>
        </p:nvSpPr>
        <p:spPr/>
        <p:txBody>
          <a:bodyPr/>
          <a:lstStyle/>
          <a:p>
            <a:r>
              <a:rPr lang="en-US" dirty="0"/>
              <a:t>Background</a:t>
            </a:r>
          </a:p>
        </p:txBody>
      </p:sp>
      <p:graphicFrame>
        <p:nvGraphicFramePr>
          <p:cNvPr id="7" name="Content Placeholder 6">
            <a:extLst>
              <a:ext uri="{FF2B5EF4-FFF2-40B4-BE49-F238E27FC236}">
                <a16:creationId xmlns:a16="http://schemas.microsoft.com/office/drawing/2014/main" id="{B7C042D7-69A2-11C5-8B0A-948AB1303981}"/>
              </a:ext>
            </a:extLst>
          </p:cNvPr>
          <p:cNvGraphicFramePr>
            <a:graphicFrameLocks noGrp="1"/>
          </p:cNvGraphicFramePr>
          <p:nvPr>
            <p:ph idx="1"/>
            <p:extLst>
              <p:ext uri="{D42A27DB-BD31-4B8C-83A1-F6EECF244321}">
                <p14:modId xmlns:p14="http://schemas.microsoft.com/office/powerpoint/2010/main" val="2753210572"/>
              </p:ext>
            </p:extLst>
          </p:nvPr>
        </p:nvGraphicFramePr>
        <p:xfrm>
          <a:off x="3473953" y="179705"/>
          <a:ext cx="11377210" cy="4882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Medical Research Council (United Kingdom) - Wikipedia">
            <a:extLst>
              <a:ext uri="{FF2B5EF4-FFF2-40B4-BE49-F238E27FC236}">
                <a16:creationId xmlns:a16="http://schemas.microsoft.com/office/drawing/2014/main" id="{4DA17EBB-CE53-3FE4-0BB1-162D4D5A6A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10640738-3C4C-D44E-4B2F-8B710E9181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7373F9C-6A35-7207-0FE0-069F86437E40}"/>
              </a:ext>
            </a:extLst>
          </p:cNvPr>
          <p:cNvSpPr txBox="1"/>
          <p:nvPr/>
        </p:nvSpPr>
        <p:spPr>
          <a:xfrm>
            <a:off x="8193024" y="2548095"/>
            <a:ext cx="1816608" cy="584775"/>
          </a:xfrm>
          <a:prstGeom prst="rect">
            <a:avLst/>
          </a:prstGeom>
          <a:solidFill>
            <a:srgbClr val="FFFFFF">
              <a:alpha val="56863"/>
            </a:srgbClr>
          </a:solidFill>
        </p:spPr>
        <p:txBody>
          <a:bodyPr wrap="square" rtlCol="0">
            <a:spAutoFit/>
          </a:bodyPr>
          <a:lstStyle/>
          <a:p>
            <a:pPr algn="ctr"/>
            <a:r>
              <a:rPr lang="en-US" sz="1600" b="1" dirty="0"/>
              <a:t>Non-obstructive coronary arteries</a:t>
            </a:r>
          </a:p>
        </p:txBody>
      </p:sp>
      <p:sp>
        <p:nvSpPr>
          <p:cNvPr id="9" name="Rounded Rectangle 8">
            <a:extLst>
              <a:ext uri="{FF2B5EF4-FFF2-40B4-BE49-F238E27FC236}">
                <a16:creationId xmlns:a16="http://schemas.microsoft.com/office/drawing/2014/main" id="{D8A67245-C5FF-3F76-E857-A850C6E043B8}"/>
              </a:ext>
            </a:extLst>
          </p:cNvPr>
          <p:cNvSpPr/>
          <p:nvPr/>
        </p:nvSpPr>
        <p:spPr>
          <a:xfrm>
            <a:off x="341376" y="179705"/>
            <a:ext cx="11753088" cy="498012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89071601-094C-EB8A-D4A0-7F99B08E36C1}"/>
              </a:ext>
            </a:extLst>
          </p:cNvPr>
          <p:cNvSpPr txBox="1"/>
          <p:nvPr/>
        </p:nvSpPr>
        <p:spPr>
          <a:xfrm>
            <a:off x="963168" y="1414272"/>
            <a:ext cx="5486400" cy="3600986"/>
          </a:xfrm>
          <a:prstGeom prst="rect">
            <a:avLst/>
          </a:prstGeom>
          <a:noFill/>
        </p:spPr>
        <p:txBody>
          <a:bodyPr wrap="square" rtlCol="0">
            <a:spAutoFit/>
          </a:bodyPr>
          <a:lstStyle/>
          <a:p>
            <a:r>
              <a:rPr lang="en-US" dirty="0"/>
              <a:t>Compared to those with obstructive coronary disease:</a:t>
            </a:r>
            <a:r>
              <a:rPr lang="en-US" baseline="30000" dirty="0"/>
              <a:t>1,4</a:t>
            </a:r>
          </a:p>
          <a:p>
            <a:pPr marL="285750" indent="-285750">
              <a:buFont typeface="Arial" panose="020B0604020202020204" pitchFamily="34" charset="0"/>
              <a:buChar char="•"/>
            </a:pPr>
            <a:r>
              <a:rPr lang="en-US" dirty="0"/>
              <a:t>Similar angina burden</a:t>
            </a:r>
          </a:p>
          <a:p>
            <a:pPr marL="285750" indent="-285750">
              <a:buFont typeface="Arial" panose="020B0604020202020204" pitchFamily="34" charset="0"/>
              <a:buChar char="•"/>
            </a:pPr>
            <a:r>
              <a:rPr lang="en-US" dirty="0"/>
              <a:t>Worse anginal limitations</a:t>
            </a:r>
          </a:p>
          <a:p>
            <a:pPr marL="285750" indent="-285750">
              <a:buFont typeface="Arial" panose="020B0604020202020204" pitchFamily="34" charset="0"/>
              <a:buChar char="•"/>
            </a:pPr>
            <a:r>
              <a:rPr lang="en-US" dirty="0"/>
              <a:t>Lower baseline QoL indices</a:t>
            </a:r>
          </a:p>
          <a:p>
            <a:endParaRPr lang="en-US" dirty="0"/>
          </a:p>
          <a:p>
            <a:r>
              <a:rPr lang="en-US" dirty="0"/>
              <a:t>At 10-year follow-up, 12.8% of patients with INOCA met a composite endpoint of cardiovascular-related death or myocardial infarction.</a:t>
            </a:r>
            <a:r>
              <a:rPr lang="en-US" baseline="30000" dirty="0"/>
              <a:t>5</a:t>
            </a:r>
          </a:p>
          <a:p>
            <a:endParaRPr lang="en-US" baseline="30000" dirty="0"/>
          </a:p>
          <a:p>
            <a:r>
              <a:rPr lang="en-US" dirty="0"/>
              <a:t>Pooled 12-month mortality rate following MINOCA: 4.7%.</a:t>
            </a:r>
            <a:r>
              <a:rPr lang="en-US" baseline="30000" dirty="0"/>
              <a:t>3</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DB9045DF-6B8B-735B-EA6D-A04300F9B8E6}"/>
              </a:ext>
            </a:extLst>
          </p:cNvPr>
          <p:cNvSpPr txBox="1"/>
          <p:nvPr/>
        </p:nvSpPr>
        <p:spPr>
          <a:xfrm>
            <a:off x="3072384" y="5534560"/>
            <a:ext cx="7303008" cy="1323439"/>
          </a:xfrm>
          <a:prstGeom prst="rect">
            <a:avLst/>
          </a:prstGeom>
          <a:noFill/>
        </p:spPr>
        <p:txBody>
          <a:bodyPr wrap="square" rtlCol="0">
            <a:spAutoFit/>
          </a:bodyPr>
          <a:lstStyle/>
          <a:p>
            <a:r>
              <a:rPr lang="en-US" sz="800" dirty="0"/>
              <a:t>1) </a:t>
            </a:r>
            <a:r>
              <a:rPr lang="en-GB" sz="800" dirty="0"/>
              <a:t>Ford, T.J. </a:t>
            </a:r>
            <a:r>
              <a:rPr lang="en-GB" sz="800" i="1" dirty="0"/>
              <a:t>et al.</a:t>
            </a:r>
            <a:r>
              <a:rPr lang="en-GB" sz="800" dirty="0"/>
              <a:t> (2019) “Ischemia and No Obstructive Coronary Artery Disease: Prevalence and Correlates of Coronary Vasomotion Disorders,” </a:t>
            </a:r>
            <a:r>
              <a:rPr lang="en-GB" sz="800" i="1" dirty="0"/>
              <a:t>Circulation: Cardiovascular Interventions</a:t>
            </a:r>
            <a:r>
              <a:rPr lang="en-GB" sz="800" dirty="0"/>
              <a:t>, 12(12). Available at: https://</a:t>
            </a:r>
            <a:r>
              <a:rPr lang="en-GB" sz="800" dirty="0" err="1"/>
              <a:t>doi.org</a:t>
            </a:r>
            <a:r>
              <a:rPr lang="en-GB" sz="800" dirty="0"/>
              <a:t>/10.1161/CIRCINTERVENTIONS.119.008126.</a:t>
            </a:r>
          </a:p>
          <a:p>
            <a:r>
              <a:rPr lang="en-US" sz="800" dirty="0"/>
              <a:t>2) </a:t>
            </a:r>
            <a:r>
              <a:rPr lang="en-GB" sz="800" dirty="0"/>
              <a:t>Reynolds, H.R. </a:t>
            </a:r>
            <a:r>
              <a:rPr lang="en-GB" sz="800" i="1" dirty="0"/>
              <a:t>et al.</a:t>
            </a:r>
            <a:r>
              <a:rPr lang="en-GB" sz="800" dirty="0"/>
              <a:t> (2023) “Ischemia With Nonobstructive Coronary Arteries: Insights From the ISCHEMIA Trial,” </a:t>
            </a:r>
            <a:r>
              <a:rPr lang="en-GB" sz="800" i="1" dirty="0"/>
              <a:t>JACC: Cardiovascular Imaging</a:t>
            </a:r>
            <a:r>
              <a:rPr lang="en-GB" sz="800" dirty="0"/>
              <a:t>, 16(1), pp. 63–74. Available at: https://</a:t>
            </a:r>
            <a:r>
              <a:rPr lang="en-GB" sz="800" dirty="0" err="1"/>
              <a:t>doi.org</a:t>
            </a:r>
            <a:r>
              <a:rPr lang="en-GB" sz="800" dirty="0"/>
              <a:t>/10.1016/j.jcmg.2022.06.015.</a:t>
            </a:r>
          </a:p>
          <a:p>
            <a:r>
              <a:rPr lang="en-US" sz="800" dirty="0"/>
              <a:t>3) </a:t>
            </a:r>
            <a:r>
              <a:rPr lang="en-GB" sz="800" dirty="0" err="1"/>
              <a:t>Pasupathy</a:t>
            </a:r>
            <a:r>
              <a:rPr lang="en-GB" sz="800" dirty="0"/>
              <a:t>, S. </a:t>
            </a:r>
            <a:r>
              <a:rPr lang="en-GB" sz="800" i="1" dirty="0"/>
              <a:t>et al.</a:t>
            </a:r>
            <a:r>
              <a:rPr lang="en-GB" sz="800" dirty="0"/>
              <a:t> (2015) “Systematic review of patients presenting with suspected myocardial infarction and nonobstructive coronary arteries,” </a:t>
            </a:r>
            <a:r>
              <a:rPr lang="en-GB" sz="800" i="1" dirty="0"/>
              <a:t>Circulation</a:t>
            </a:r>
            <a:r>
              <a:rPr lang="en-GB" sz="800" dirty="0"/>
              <a:t>. Lippincott Williams and Wilkins, pp. 861–870. Available at: </a:t>
            </a:r>
            <a:r>
              <a:rPr lang="en-GB" sz="800" dirty="0">
                <a:hlinkClick r:id="rId10"/>
              </a:rPr>
              <a:t>https://doi.org/10.1161/CIRCULATIONAHA.114.011201</a:t>
            </a:r>
            <a:r>
              <a:rPr lang="en-GB" sz="800" dirty="0"/>
              <a:t>.</a:t>
            </a:r>
          </a:p>
          <a:p>
            <a:r>
              <a:rPr lang="en-GB" sz="800" dirty="0"/>
              <a:t>4) Tavella, R. </a:t>
            </a:r>
            <a:r>
              <a:rPr lang="en-GB" sz="800" i="1" dirty="0"/>
              <a:t>et al.</a:t>
            </a:r>
            <a:r>
              <a:rPr lang="en-GB" sz="800" dirty="0"/>
              <a:t> (2016) “Natural history of patients with insignificant coronary artery disease,” </a:t>
            </a:r>
            <a:r>
              <a:rPr lang="en-GB" sz="800" i="1" dirty="0"/>
              <a:t>European Heart Journal - Quality of Care and Clinical Outcomes</a:t>
            </a:r>
            <a:r>
              <a:rPr lang="en-GB" sz="800" dirty="0"/>
              <a:t>, 2(2), pp. 117–124. Available at: https://</a:t>
            </a:r>
            <a:r>
              <a:rPr lang="en-GB" sz="800" dirty="0" err="1"/>
              <a:t>doi.org</a:t>
            </a:r>
            <a:r>
              <a:rPr lang="en-GB" sz="800" dirty="0"/>
              <a:t>/10.1093/</a:t>
            </a:r>
            <a:r>
              <a:rPr lang="en-GB" sz="800" dirty="0" err="1"/>
              <a:t>ehjqcco</a:t>
            </a:r>
            <a:r>
              <a:rPr lang="en-GB" sz="800" dirty="0"/>
              <a:t>/qcw034.</a:t>
            </a:r>
          </a:p>
          <a:p>
            <a:pPr lvl="0">
              <a:defRPr/>
            </a:pPr>
            <a:r>
              <a:rPr lang="en-GB" sz="800" dirty="0"/>
              <a:t>5) Noel </a:t>
            </a:r>
            <a:r>
              <a:rPr lang="en-GB" sz="800" dirty="0" err="1"/>
              <a:t>Bairey</a:t>
            </a:r>
            <a:r>
              <a:rPr lang="en-GB" sz="800" dirty="0"/>
              <a:t> Merz, C. </a:t>
            </a:r>
            <a:r>
              <a:rPr lang="en-GB" sz="800" i="1" dirty="0"/>
              <a:t>et al.</a:t>
            </a:r>
            <a:r>
              <a:rPr lang="en-GB" sz="800" dirty="0"/>
              <a:t> (2017) “Ischemia and No Obstructive Coronary Artery Disease (INOCA): Developing Evidence-Based Therapies and Research Agenda for the Next Decade,” </a:t>
            </a:r>
            <a:r>
              <a:rPr lang="en-GB" sz="800" i="1" dirty="0"/>
              <a:t>Circulation</a:t>
            </a:r>
            <a:r>
              <a:rPr lang="en-GB" sz="800" dirty="0"/>
              <a:t>, 135(11), pp. 1075–1092. Available at: https://</a:t>
            </a:r>
            <a:r>
              <a:rPr lang="en-GB" sz="800" dirty="0" err="1"/>
              <a:t>doi.org</a:t>
            </a:r>
            <a:r>
              <a:rPr lang="en-GB" sz="800" dirty="0"/>
              <a:t>/10.1161/CIRCULATIONAHA.116.024534.</a:t>
            </a:r>
          </a:p>
        </p:txBody>
      </p:sp>
    </p:spTree>
    <p:extLst>
      <p:ext uri="{BB962C8B-B14F-4D97-AF65-F5344CB8AC3E}">
        <p14:creationId xmlns:p14="http://schemas.microsoft.com/office/powerpoint/2010/main" val="4284248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01986-C7F3-031D-347E-EC83258D9F7A}"/>
            </a:ext>
          </a:extLst>
        </p:cNvPr>
        <p:cNvGrpSpPr/>
        <p:nvPr/>
      </p:nvGrpSpPr>
      <p:grpSpPr>
        <a:xfrm>
          <a:off x="0" y="0"/>
          <a:ext cx="0" cy="0"/>
          <a:chOff x="0" y="0"/>
          <a:chExt cx="0" cy="0"/>
        </a:xfrm>
      </p:grpSpPr>
      <p:sp>
        <p:nvSpPr>
          <p:cNvPr id="14" name="Rounded Rectangle 13">
            <a:extLst>
              <a:ext uri="{FF2B5EF4-FFF2-40B4-BE49-F238E27FC236}">
                <a16:creationId xmlns:a16="http://schemas.microsoft.com/office/drawing/2014/main" id="{25132D2D-139D-12EA-2A80-F507347E7179}"/>
              </a:ext>
            </a:extLst>
          </p:cNvPr>
          <p:cNvSpPr/>
          <p:nvPr/>
        </p:nvSpPr>
        <p:spPr>
          <a:xfrm>
            <a:off x="0" y="895882"/>
            <a:ext cx="8041341" cy="3576917"/>
          </a:xfrm>
          <a:prstGeom prst="roundRect">
            <a:avLst>
              <a:gd name="adj" fmla="val 8396"/>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3EC076-CF08-486F-49FB-8B531FF90CCF}"/>
              </a:ext>
            </a:extLst>
          </p:cNvPr>
          <p:cNvSpPr>
            <a:spLocks noGrp="1"/>
          </p:cNvSpPr>
          <p:nvPr>
            <p:ph type="title"/>
          </p:nvPr>
        </p:nvSpPr>
        <p:spPr>
          <a:xfrm>
            <a:off x="838200" y="-9968"/>
            <a:ext cx="10515600" cy="893528"/>
          </a:xfrm>
        </p:spPr>
        <p:txBody>
          <a:bodyPr/>
          <a:lstStyle/>
          <a:p>
            <a:pPr algn="ctr"/>
            <a:r>
              <a:rPr lang="en-US" dirty="0"/>
              <a:t>No obstruction – case closed?</a:t>
            </a:r>
          </a:p>
        </p:txBody>
      </p:sp>
      <p:pic>
        <p:nvPicPr>
          <p:cNvPr id="4" name="Picture 4" descr="Medical Research Council (United Kingdom) - Wikipedia">
            <a:extLst>
              <a:ext uri="{FF2B5EF4-FFF2-40B4-BE49-F238E27FC236}">
                <a16:creationId xmlns:a16="http://schemas.microsoft.com/office/drawing/2014/main" id="{EA5D63E6-D9FB-86F7-7E5C-3707585D5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58DBE80-3FA2-D829-544F-B0D1D363BA3D}"/>
              </a:ext>
            </a:extLst>
          </p:cNvPr>
          <p:cNvGrpSpPr/>
          <p:nvPr/>
        </p:nvGrpSpPr>
        <p:grpSpPr>
          <a:xfrm>
            <a:off x="96371" y="944080"/>
            <a:ext cx="12095628" cy="4485748"/>
            <a:chOff x="96371" y="944080"/>
            <a:chExt cx="12095628" cy="4485748"/>
          </a:xfrm>
        </p:grpSpPr>
        <p:sp>
          <p:nvSpPr>
            <p:cNvPr id="15" name="Rounded Rectangle 14">
              <a:extLst>
                <a:ext uri="{FF2B5EF4-FFF2-40B4-BE49-F238E27FC236}">
                  <a16:creationId xmlns:a16="http://schemas.microsoft.com/office/drawing/2014/main" id="{F64B6652-8B2B-78E6-D25F-DE968CB13200}"/>
                </a:ext>
              </a:extLst>
            </p:cNvPr>
            <p:cNvSpPr/>
            <p:nvPr/>
          </p:nvSpPr>
          <p:spPr>
            <a:xfrm>
              <a:off x="2514600" y="2506525"/>
              <a:ext cx="9677399" cy="2923303"/>
            </a:xfrm>
            <a:prstGeom prst="roundRect">
              <a:avLst>
                <a:gd name="adj" fmla="val 8396"/>
              </a:avLst>
            </a:prstGeom>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descr="A diagram of medical diagnostics&#10;&#10;AI-generated content may be incorrect.">
              <a:extLst>
                <a:ext uri="{FF2B5EF4-FFF2-40B4-BE49-F238E27FC236}">
                  <a16:creationId xmlns:a16="http://schemas.microsoft.com/office/drawing/2014/main" id="{B144EB0B-2772-D03E-41C1-51749CAADAA3}"/>
                </a:ext>
              </a:extLst>
            </p:cNvPr>
            <p:cNvPicPr>
              <a:picLocks noChangeAspect="1"/>
            </p:cNvPicPr>
            <p:nvPr/>
          </p:nvPicPr>
          <p:blipFill>
            <a:blip r:embed="rId4"/>
            <a:srcRect l="3444" t="1929" r="2206" b="62518"/>
            <a:stretch>
              <a:fillRect/>
            </a:stretch>
          </p:blipFill>
          <p:spPr>
            <a:xfrm>
              <a:off x="6453305" y="2565535"/>
              <a:ext cx="5642324" cy="2237869"/>
            </a:xfrm>
            <a:prstGeom prst="rect">
              <a:avLst/>
            </a:prstGeom>
          </p:spPr>
        </p:pic>
        <p:pic>
          <p:nvPicPr>
            <p:cNvPr id="9" name="Picture 8">
              <a:extLst>
                <a:ext uri="{FF2B5EF4-FFF2-40B4-BE49-F238E27FC236}">
                  <a16:creationId xmlns:a16="http://schemas.microsoft.com/office/drawing/2014/main" id="{7F72BEE7-580C-020D-32BC-253E860B5153}"/>
                </a:ext>
              </a:extLst>
            </p:cNvPr>
            <p:cNvPicPr>
              <a:picLocks noChangeAspect="1"/>
            </p:cNvPicPr>
            <p:nvPr/>
          </p:nvPicPr>
          <p:blipFill>
            <a:blip r:embed="rId5"/>
            <a:stretch>
              <a:fillRect/>
            </a:stretch>
          </p:blipFill>
          <p:spPr>
            <a:xfrm>
              <a:off x="114300" y="1264873"/>
              <a:ext cx="7772400" cy="872661"/>
            </a:xfrm>
            <a:prstGeom prst="rect">
              <a:avLst/>
            </a:prstGeom>
          </p:spPr>
        </p:pic>
        <p:pic>
          <p:nvPicPr>
            <p:cNvPr id="11" name="Picture 10" descr="A close-up of a red and white box&#10;&#10;AI-generated content may be incorrect.">
              <a:extLst>
                <a:ext uri="{FF2B5EF4-FFF2-40B4-BE49-F238E27FC236}">
                  <a16:creationId xmlns:a16="http://schemas.microsoft.com/office/drawing/2014/main" id="{8D62C6C7-4A70-652E-74CE-241FFA030E81}"/>
                </a:ext>
              </a:extLst>
            </p:cNvPr>
            <p:cNvPicPr>
              <a:picLocks noChangeAspect="1"/>
            </p:cNvPicPr>
            <p:nvPr/>
          </p:nvPicPr>
          <p:blipFill>
            <a:blip r:embed="rId6"/>
            <a:stretch>
              <a:fillRect/>
            </a:stretch>
          </p:blipFill>
          <p:spPr>
            <a:xfrm>
              <a:off x="96371" y="2258575"/>
              <a:ext cx="4266576" cy="1786224"/>
            </a:xfrm>
            <a:prstGeom prst="rect">
              <a:avLst/>
            </a:prstGeom>
          </p:spPr>
        </p:pic>
        <p:pic>
          <p:nvPicPr>
            <p:cNvPr id="13" name="Picture 12">
              <a:extLst>
                <a:ext uri="{FF2B5EF4-FFF2-40B4-BE49-F238E27FC236}">
                  <a16:creationId xmlns:a16="http://schemas.microsoft.com/office/drawing/2014/main" id="{25A91515-128F-665F-282B-5E77657707D7}"/>
                </a:ext>
              </a:extLst>
            </p:cNvPr>
            <p:cNvPicPr>
              <a:picLocks noChangeAspect="1"/>
            </p:cNvPicPr>
            <p:nvPr/>
          </p:nvPicPr>
          <p:blipFill>
            <a:blip r:embed="rId7"/>
            <a:stretch>
              <a:fillRect/>
            </a:stretch>
          </p:blipFill>
          <p:spPr>
            <a:xfrm>
              <a:off x="2721428" y="4900800"/>
              <a:ext cx="7772400" cy="387237"/>
            </a:xfrm>
            <a:prstGeom prst="rect">
              <a:avLst/>
            </a:prstGeom>
          </p:spPr>
        </p:pic>
        <p:sp>
          <p:nvSpPr>
            <p:cNvPr id="16" name="TextBox 15">
              <a:extLst>
                <a:ext uri="{FF2B5EF4-FFF2-40B4-BE49-F238E27FC236}">
                  <a16:creationId xmlns:a16="http://schemas.microsoft.com/office/drawing/2014/main" id="{CD026FCA-D874-C97B-6DD7-F06455A4C569}"/>
                </a:ext>
              </a:extLst>
            </p:cNvPr>
            <p:cNvSpPr txBox="1"/>
            <p:nvPr/>
          </p:nvSpPr>
          <p:spPr>
            <a:xfrm>
              <a:off x="5022476" y="944080"/>
              <a:ext cx="2864224" cy="369332"/>
            </a:xfrm>
            <a:prstGeom prst="rect">
              <a:avLst/>
            </a:prstGeom>
            <a:noFill/>
          </p:spPr>
          <p:txBody>
            <a:bodyPr wrap="square" rtlCol="0">
              <a:spAutoFit/>
            </a:bodyPr>
            <a:lstStyle/>
            <a:p>
              <a:r>
                <a:rPr lang="en-US" b="1" dirty="0">
                  <a:solidFill>
                    <a:schemeClr val="accent2">
                      <a:lumMod val="75000"/>
                    </a:schemeClr>
                  </a:solidFill>
                </a:rPr>
                <a:t>AHA/ACC 2021 &amp; 2023</a:t>
              </a:r>
              <a:r>
                <a:rPr lang="en-US" sz="1400" b="1" baseline="30000" dirty="0">
                  <a:solidFill>
                    <a:schemeClr val="accent2">
                      <a:lumMod val="75000"/>
                    </a:schemeClr>
                  </a:solidFill>
                </a:rPr>
                <a:t>6,7</a:t>
              </a:r>
              <a:endParaRPr lang="en-US" b="1" baseline="30000" dirty="0">
                <a:solidFill>
                  <a:schemeClr val="accent2">
                    <a:lumMod val="75000"/>
                  </a:schemeClr>
                </a:solidFill>
              </a:endParaRPr>
            </a:p>
          </p:txBody>
        </p:sp>
        <p:sp>
          <p:nvSpPr>
            <p:cNvPr id="17" name="TextBox 16">
              <a:extLst>
                <a:ext uri="{FF2B5EF4-FFF2-40B4-BE49-F238E27FC236}">
                  <a16:creationId xmlns:a16="http://schemas.microsoft.com/office/drawing/2014/main" id="{8E78FF4C-0D98-0674-DF94-5E517143AD07}"/>
                </a:ext>
              </a:extLst>
            </p:cNvPr>
            <p:cNvSpPr txBox="1"/>
            <p:nvPr/>
          </p:nvSpPr>
          <p:spPr>
            <a:xfrm>
              <a:off x="4810355" y="2565535"/>
              <a:ext cx="2864224" cy="369332"/>
            </a:xfrm>
            <a:prstGeom prst="rect">
              <a:avLst/>
            </a:prstGeom>
            <a:noFill/>
          </p:spPr>
          <p:txBody>
            <a:bodyPr wrap="square" rtlCol="0">
              <a:spAutoFit/>
            </a:bodyPr>
            <a:lstStyle/>
            <a:p>
              <a:r>
                <a:rPr lang="en-US" b="1" dirty="0">
                  <a:solidFill>
                    <a:schemeClr val="tx2">
                      <a:lumMod val="75000"/>
                      <a:lumOff val="25000"/>
                    </a:schemeClr>
                  </a:solidFill>
                </a:rPr>
                <a:t>ESC 2023 &amp; 2024</a:t>
              </a:r>
              <a:r>
                <a:rPr lang="en-US" sz="1400" b="1" baseline="30000" dirty="0">
                  <a:solidFill>
                    <a:schemeClr val="tx2">
                      <a:lumMod val="75000"/>
                      <a:lumOff val="25000"/>
                    </a:schemeClr>
                  </a:solidFill>
                </a:rPr>
                <a:t>8,9</a:t>
              </a:r>
              <a:endParaRPr lang="en-US" b="1" baseline="30000" dirty="0">
                <a:solidFill>
                  <a:schemeClr val="tx2">
                    <a:lumMod val="75000"/>
                    <a:lumOff val="25000"/>
                  </a:schemeClr>
                </a:solidFill>
              </a:endParaRPr>
            </a:p>
          </p:txBody>
        </p:sp>
        <p:sp>
          <p:nvSpPr>
            <p:cNvPr id="18" name="Rectangle 17">
              <a:extLst>
                <a:ext uri="{FF2B5EF4-FFF2-40B4-BE49-F238E27FC236}">
                  <a16:creationId xmlns:a16="http://schemas.microsoft.com/office/drawing/2014/main" id="{26541DCE-6BB2-993C-DD14-3D1B622D5B03}"/>
                </a:ext>
              </a:extLst>
            </p:cNvPr>
            <p:cNvSpPr/>
            <p:nvPr/>
          </p:nvSpPr>
          <p:spPr>
            <a:xfrm>
              <a:off x="10493828" y="3789190"/>
              <a:ext cx="1601801" cy="9306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CADE7462-32D0-D256-9BD7-0ADF3C36E65E}"/>
              </a:ext>
            </a:extLst>
          </p:cNvPr>
          <p:cNvSpPr txBox="1"/>
          <p:nvPr/>
        </p:nvSpPr>
        <p:spPr>
          <a:xfrm>
            <a:off x="2960915" y="5514654"/>
            <a:ext cx="7532913" cy="1323439"/>
          </a:xfrm>
          <a:prstGeom prst="rect">
            <a:avLst/>
          </a:prstGeom>
          <a:noFill/>
        </p:spPr>
        <p:txBody>
          <a:bodyPr wrap="square" rtlCol="0">
            <a:spAutoFit/>
          </a:bodyPr>
          <a:lstStyle/>
          <a:p>
            <a:pPr lvl="0">
              <a:defRPr/>
            </a:pPr>
            <a:r>
              <a:rPr lang="en-US" sz="800" dirty="0"/>
              <a:t>6) </a:t>
            </a:r>
            <a:r>
              <a:rPr lang="en-GB" sz="800" dirty="0"/>
              <a:t>Gulati, M. </a:t>
            </a:r>
            <a:r>
              <a:rPr lang="en-GB" sz="800" i="1" dirty="0"/>
              <a:t>et al.</a:t>
            </a:r>
            <a:r>
              <a:rPr lang="en-GB" sz="800" dirty="0"/>
              <a:t> (2021) “2021 AHA/ACC/ASE/CHEST/SAEM/SCCT/SCMR Guideline for the Evaluation and Diagnosis of Chest Pain: Executive Summary: A Report of the American College of Cardiology/American Heart Association Joint Committee on Clinical Practice Guidelines,” </a:t>
            </a:r>
            <a:r>
              <a:rPr lang="en-GB" sz="800" i="1" dirty="0"/>
              <a:t>Journal of the American College of Cardiology</a:t>
            </a:r>
            <a:r>
              <a:rPr lang="en-GB" sz="800" dirty="0"/>
              <a:t>, 78(22), pp. 2218–2261. Available at: https://</a:t>
            </a:r>
            <a:r>
              <a:rPr lang="en-GB" sz="800" dirty="0" err="1"/>
              <a:t>doi.org</a:t>
            </a:r>
            <a:r>
              <a:rPr lang="en-GB" sz="800" dirty="0"/>
              <a:t>/10.1016/j.jacc.2021.07.052.</a:t>
            </a:r>
          </a:p>
          <a:p>
            <a:pPr lvl="0">
              <a:defRPr/>
            </a:pPr>
            <a:r>
              <a:rPr lang="en-US" sz="800" dirty="0"/>
              <a:t>7) </a:t>
            </a:r>
            <a:r>
              <a:rPr lang="en-GB" sz="800" dirty="0"/>
              <a:t>Virani, S.S. </a:t>
            </a:r>
            <a:r>
              <a:rPr lang="en-GB" sz="800" i="1" dirty="0"/>
              <a:t>et al.</a:t>
            </a:r>
            <a:r>
              <a:rPr lang="en-GB" sz="800" dirty="0"/>
              <a:t> (2023) “2023 AHA/ACC/ACCP/ASPC/NLA/PCNA Guideline for the Management of Patients With Chronic Coronary Disease: A Report of the American Heart Association/American College of Cardiology Joint Committee on Clinical Practice Guidelines,” </a:t>
            </a:r>
            <a:r>
              <a:rPr lang="en-GB" sz="800" i="1" dirty="0"/>
              <a:t>Circulation</a:t>
            </a:r>
            <a:r>
              <a:rPr lang="en-GB" sz="800" dirty="0"/>
              <a:t>. Lippincott Williams and Wilkins, pp. E9–E119. Available at: https://</a:t>
            </a:r>
            <a:r>
              <a:rPr lang="en-GB" sz="800" dirty="0" err="1"/>
              <a:t>doi.org</a:t>
            </a:r>
            <a:r>
              <a:rPr lang="en-GB" sz="800" dirty="0"/>
              <a:t>/10.1161/CIR.0000000000001168.</a:t>
            </a:r>
          </a:p>
          <a:p>
            <a:pPr lvl="0">
              <a:defRPr/>
            </a:pPr>
            <a:r>
              <a:rPr lang="en-US" sz="800" dirty="0"/>
              <a:t>8) </a:t>
            </a:r>
            <a:r>
              <a:rPr lang="en-GB" sz="800" dirty="0"/>
              <a:t>Byrne, R.A. </a:t>
            </a:r>
            <a:r>
              <a:rPr lang="en-GB" sz="800" i="1" dirty="0"/>
              <a:t>et al.</a:t>
            </a:r>
            <a:r>
              <a:rPr lang="en-GB" sz="800" dirty="0"/>
              <a:t> (2023) “2023 ESC Guidelines for the management of acute coronary syndromes,” </a:t>
            </a:r>
            <a:r>
              <a:rPr lang="en-GB" sz="800" i="1" dirty="0"/>
              <a:t>European Heart Journal</a:t>
            </a:r>
            <a:r>
              <a:rPr lang="en-GB" sz="800" dirty="0"/>
              <a:t>, 44(38), pp. 3720–3826. Available at: https://</a:t>
            </a:r>
            <a:r>
              <a:rPr lang="en-GB" sz="800" dirty="0" err="1"/>
              <a:t>doi.org</a:t>
            </a:r>
            <a:r>
              <a:rPr lang="en-GB" sz="800" dirty="0"/>
              <a:t>/10.1093/</a:t>
            </a:r>
            <a:r>
              <a:rPr lang="en-GB" sz="800" dirty="0" err="1"/>
              <a:t>eurheartj</a:t>
            </a:r>
            <a:r>
              <a:rPr lang="en-GB" sz="800" dirty="0"/>
              <a:t>/ehad191.</a:t>
            </a:r>
          </a:p>
          <a:p>
            <a:pPr lvl="0">
              <a:defRPr/>
            </a:pPr>
            <a:r>
              <a:rPr lang="en-US" sz="800" dirty="0"/>
              <a:t>9) </a:t>
            </a:r>
            <a:r>
              <a:rPr lang="en-GB" sz="800" dirty="0" err="1"/>
              <a:t>Vrints</a:t>
            </a:r>
            <a:r>
              <a:rPr lang="en-GB" sz="800" dirty="0"/>
              <a:t>, C. </a:t>
            </a:r>
            <a:r>
              <a:rPr lang="en-GB" sz="800" i="1" dirty="0"/>
              <a:t>et al.</a:t>
            </a:r>
            <a:r>
              <a:rPr lang="en-GB" sz="800" dirty="0"/>
              <a:t> (2024) “2024 ESC Guidelines for the management of chronic coronary syndromes,” </a:t>
            </a:r>
            <a:r>
              <a:rPr lang="en-GB" sz="800" i="1" dirty="0"/>
              <a:t>European Heart Journal</a:t>
            </a:r>
            <a:r>
              <a:rPr lang="en-GB" sz="800" dirty="0"/>
              <a:t>, 45(36), pp. 3415–3537. Available at: https://</a:t>
            </a:r>
            <a:r>
              <a:rPr lang="en-GB" sz="800" dirty="0" err="1"/>
              <a:t>doi.org</a:t>
            </a:r>
            <a:r>
              <a:rPr lang="en-GB" sz="800" dirty="0"/>
              <a:t>/10.1093/</a:t>
            </a:r>
            <a:r>
              <a:rPr lang="en-GB" sz="800" dirty="0" err="1"/>
              <a:t>eurheartj</a:t>
            </a:r>
            <a:r>
              <a:rPr lang="en-GB" sz="800" dirty="0"/>
              <a:t>/ehae177.</a:t>
            </a:r>
          </a:p>
        </p:txBody>
      </p:sp>
      <p:pic>
        <p:nvPicPr>
          <p:cNvPr id="5" name="Picture 2" descr="UofG School of Cardiovascular &amp; Metabolic Health">
            <a:extLst>
              <a:ext uri="{FF2B5EF4-FFF2-40B4-BE49-F238E27FC236}">
                <a16:creationId xmlns:a16="http://schemas.microsoft.com/office/drawing/2014/main" id="{3F7F3568-0179-D181-777F-527220F10E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6317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56301-CD92-180E-1420-CF627576CE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91F8B-0BC3-8DC8-D3E3-4CA918CDDF50}"/>
              </a:ext>
            </a:extLst>
          </p:cNvPr>
          <p:cNvSpPr>
            <a:spLocks noGrp="1"/>
          </p:cNvSpPr>
          <p:nvPr>
            <p:ph type="title"/>
          </p:nvPr>
        </p:nvSpPr>
        <p:spPr/>
        <p:txBody>
          <a:bodyPr/>
          <a:lstStyle/>
          <a:p>
            <a:r>
              <a:rPr lang="en-US" dirty="0"/>
              <a:t>Functional Coronary Angiography</a:t>
            </a:r>
          </a:p>
        </p:txBody>
      </p:sp>
      <p:graphicFrame>
        <p:nvGraphicFramePr>
          <p:cNvPr id="6" name="Content Placeholder 5">
            <a:extLst>
              <a:ext uri="{FF2B5EF4-FFF2-40B4-BE49-F238E27FC236}">
                <a16:creationId xmlns:a16="http://schemas.microsoft.com/office/drawing/2014/main" id="{B75FCA5F-8754-6D1E-B220-15FA2FB8F612}"/>
              </a:ext>
            </a:extLst>
          </p:cNvPr>
          <p:cNvGraphicFramePr>
            <a:graphicFrameLocks noGrp="1"/>
          </p:cNvGraphicFramePr>
          <p:nvPr>
            <p:ph idx="1"/>
            <p:extLst>
              <p:ext uri="{D42A27DB-BD31-4B8C-83A1-F6EECF244321}">
                <p14:modId xmlns:p14="http://schemas.microsoft.com/office/powerpoint/2010/main" val="1734806731"/>
              </p:ext>
            </p:extLst>
          </p:nvPr>
        </p:nvGraphicFramePr>
        <p:xfrm>
          <a:off x="838200" y="916918"/>
          <a:ext cx="10797988" cy="295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Medical Research Council (United Kingdom) - Wikipedia">
            <a:extLst>
              <a:ext uri="{FF2B5EF4-FFF2-40B4-BE49-F238E27FC236}">
                <a16:creationId xmlns:a16="http://schemas.microsoft.com/office/drawing/2014/main" id="{6CAC6827-50F5-218D-8797-74E87A16AB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A81C83BC-42F2-53E8-F491-885801F6BC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E5CA38D-284B-9511-DD05-E27A64A6D4AD}"/>
              </a:ext>
            </a:extLst>
          </p:cNvPr>
          <p:cNvSpPr txBox="1"/>
          <p:nvPr/>
        </p:nvSpPr>
        <p:spPr>
          <a:xfrm>
            <a:off x="555812" y="3676583"/>
            <a:ext cx="993801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Individual </a:t>
            </a:r>
            <a:r>
              <a:rPr lang="en-US" sz="2000" dirty="0" err="1"/>
              <a:t>centres</a:t>
            </a:r>
            <a:r>
              <a:rPr lang="en-US" sz="2000" dirty="0"/>
              <a:t> are likely to have a local protocol for functional testing.</a:t>
            </a:r>
          </a:p>
          <a:p>
            <a:pPr marL="285750" indent="-285750">
              <a:buFont typeface="Arial" panose="020B0604020202020204" pitchFamily="34" charset="0"/>
              <a:buChar char="•"/>
            </a:pPr>
            <a:r>
              <a:rPr lang="en-US" sz="2000" dirty="0"/>
              <a:t>Overall, invasive testing may take around 20 minutes per coronary artery assessed.</a:t>
            </a:r>
            <a:r>
              <a:rPr lang="en-US" sz="2000" baseline="30000" dirty="0"/>
              <a:t>10</a:t>
            </a:r>
          </a:p>
          <a:p>
            <a:pPr marL="285750" indent="-285750">
              <a:buFont typeface="Arial" panose="020B0604020202020204" pitchFamily="34" charset="0"/>
              <a:buChar char="•"/>
            </a:pPr>
            <a:r>
              <a:rPr lang="en-US" sz="2000" dirty="0"/>
              <a:t>Furthermore, there is a 2% risk of complications arising from intra-coronary manipulations.</a:t>
            </a:r>
            <a:r>
              <a:rPr lang="en-US" sz="2000" baseline="30000" dirty="0"/>
              <a:t>11</a:t>
            </a:r>
          </a:p>
          <a:p>
            <a:pPr marL="285750" indent="-285750">
              <a:buFont typeface="Arial" panose="020B0604020202020204" pitchFamily="34" charset="0"/>
              <a:buChar char="•"/>
            </a:pPr>
            <a:r>
              <a:rPr lang="en-US" sz="2000" dirty="0"/>
              <a:t>Despite the availability of technology and guidelines, uptake into standard practice remain limited.</a:t>
            </a:r>
            <a:r>
              <a:rPr lang="en-US" sz="2000" baseline="30000" dirty="0"/>
              <a:t>12</a:t>
            </a:r>
            <a:endParaRPr lang="en-US" sz="2000" dirty="0"/>
          </a:p>
        </p:txBody>
      </p:sp>
      <p:sp>
        <p:nvSpPr>
          <p:cNvPr id="8" name="TextBox 7">
            <a:extLst>
              <a:ext uri="{FF2B5EF4-FFF2-40B4-BE49-F238E27FC236}">
                <a16:creationId xmlns:a16="http://schemas.microsoft.com/office/drawing/2014/main" id="{C4D2AE34-98B0-B98C-31CD-C2C5BADCC4A5}"/>
              </a:ext>
            </a:extLst>
          </p:cNvPr>
          <p:cNvSpPr txBox="1"/>
          <p:nvPr/>
        </p:nvSpPr>
        <p:spPr>
          <a:xfrm>
            <a:off x="3240741" y="6008913"/>
            <a:ext cx="7046259" cy="954107"/>
          </a:xfrm>
          <a:prstGeom prst="rect">
            <a:avLst/>
          </a:prstGeom>
          <a:noFill/>
        </p:spPr>
        <p:txBody>
          <a:bodyPr wrap="square" rtlCol="0">
            <a:spAutoFit/>
          </a:bodyPr>
          <a:lstStyle/>
          <a:p>
            <a:pPr lvl="0">
              <a:defRPr/>
            </a:pPr>
            <a:r>
              <a:rPr lang="en-US" sz="800" dirty="0"/>
              <a:t>10) </a:t>
            </a:r>
            <a:r>
              <a:rPr lang="en-GB" sz="800" dirty="0"/>
              <a:t>Ang, D.T.Y. </a:t>
            </a:r>
            <a:r>
              <a:rPr lang="en-GB" sz="800" i="1" dirty="0"/>
              <a:t>et al.</a:t>
            </a:r>
            <a:r>
              <a:rPr lang="en-GB" sz="800" dirty="0"/>
              <a:t> (2022) “Interventional Diagnostic Procedure: a Practical Guide for the Assessment of Coronary Vascular Function,” </a:t>
            </a:r>
            <a:r>
              <a:rPr lang="en-GB" sz="800" i="1" dirty="0"/>
              <a:t>Journal of Visualized Experiments</a:t>
            </a:r>
            <a:r>
              <a:rPr lang="en-GB" sz="800" dirty="0"/>
              <a:t>, 2022(181). Available at: https://</a:t>
            </a:r>
            <a:r>
              <a:rPr lang="en-GB" sz="800" dirty="0" err="1"/>
              <a:t>doi.org</a:t>
            </a:r>
            <a:r>
              <a:rPr lang="en-GB" sz="800" dirty="0"/>
              <a:t>/10.3791/62265.</a:t>
            </a:r>
          </a:p>
          <a:p>
            <a:pPr lvl="0">
              <a:defRPr/>
            </a:pPr>
            <a:r>
              <a:rPr lang="en-US" sz="800" dirty="0"/>
              <a:t>11) </a:t>
            </a:r>
            <a:r>
              <a:rPr lang="en-GB" sz="800" dirty="0"/>
              <a:t>Stables, R.H. </a:t>
            </a:r>
            <a:r>
              <a:rPr lang="en-GB" sz="800" i="1" dirty="0"/>
              <a:t>et al.</a:t>
            </a:r>
            <a:r>
              <a:rPr lang="en-GB" sz="800" dirty="0"/>
              <a:t> (2022) “Routine Pressure Wire Assessment Versus Conventional Angiography in the Management of Patients With Coronary Artery Disease: The RIPCORD 2 Trial,” </a:t>
            </a:r>
            <a:r>
              <a:rPr lang="en-GB" sz="800" i="1" dirty="0"/>
              <a:t>Circulation</a:t>
            </a:r>
            <a:r>
              <a:rPr lang="en-GB" sz="800" dirty="0"/>
              <a:t>, 146(9), pp. 687–698. Available at: </a:t>
            </a:r>
            <a:r>
              <a:rPr lang="en-GB" sz="800" dirty="0">
                <a:hlinkClick r:id="rId10"/>
              </a:rPr>
              <a:t>https://doi.org/10.1161/CIRCULATIONAHA.121.057793</a:t>
            </a:r>
            <a:r>
              <a:rPr lang="en-GB" sz="800" dirty="0"/>
              <a:t>.</a:t>
            </a:r>
          </a:p>
          <a:p>
            <a:pPr>
              <a:defRPr/>
            </a:pPr>
            <a:r>
              <a:rPr lang="en-GB" sz="800" dirty="0"/>
              <a:t>12) Boivin-Proulx, L.A. </a:t>
            </a:r>
            <a:r>
              <a:rPr lang="en-GB" sz="800" i="1" dirty="0"/>
              <a:t>et al.</a:t>
            </a:r>
            <a:r>
              <a:rPr lang="en-GB" sz="800" dirty="0"/>
              <a:t> (2024) “Current State of Invasive Coronary Function Testing in Canadian Catheterisation Laboratories: A National Survey,” </a:t>
            </a:r>
            <a:r>
              <a:rPr lang="en-GB" sz="800" i="1" dirty="0"/>
              <a:t>Canadian Journal of Cardiology</a:t>
            </a:r>
            <a:r>
              <a:rPr lang="en-GB" sz="800" dirty="0"/>
              <a:t>, 40(11), pp. 2069–2071. Available at: https://</a:t>
            </a:r>
            <a:r>
              <a:rPr lang="en-GB" sz="800" dirty="0" err="1"/>
              <a:t>doi.org</a:t>
            </a:r>
            <a:r>
              <a:rPr lang="en-GB" sz="800" dirty="0"/>
              <a:t>/10.1016/J.CJCA.2024.05.020.</a:t>
            </a:r>
          </a:p>
          <a:p>
            <a:pPr lvl="0">
              <a:defRPr/>
            </a:pPr>
            <a:endParaRPr lang="en-GB" sz="800" dirty="0"/>
          </a:p>
        </p:txBody>
      </p:sp>
    </p:spTree>
    <p:extLst>
      <p:ext uri="{BB962C8B-B14F-4D97-AF65-F5344CB8AC3E}">
        <p14:creationId xmlns:p14="http://schemas.microsoft.com/office/powerpoint/2010/main" val="3442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370F-534D-DEBF-A0BF-659C9193E219}"/>
            </a:ext>
          </a:extLst>
        </p:cNvPr>
        <p:cNvGrpSpPr/>
        <p:nvPr/>
      </p:nvGrpSpPr>
      <p:grpSpPr>
        <a:xfrm>
          <a:off x="0" y="0"/>
          <a:ext cx="0" cy="0"/>
          <a:chOff x="0" y="0"/>
          <a:chExt cx="0" cy="0"/>
        </a:xfrm>
      </p:grpSpPr>
      <p:pic>
        <p:nvPicPr>
          <p:cNvPr id="11" name="Picture 10" descr="A screenshot of a paper&#10;&#10;AI-generated content may be incorrect.">
            <a:extLst>
              <a:ext uri="{FF2B5EF4-FFF2-40B4-BE49-F238E27FC236}">
                <a16:creationId xmlns:a16="http://schemas.microsoft.com/office/drawing/2014/main" id="{8D5CF0A6-728B-5FEE-C5AE-B278CD13774D}"/>
              </a:ext>
            </a:extLst>
          </p:cNvPr>
          <p:cNvPicPr>
            <a:picLocks noChangeAspect="1"/>
          </p:cNvPicPr>
          <p:nvPr/>
        </p:nvPicPr>
        <p:blipFill>
          <a:blip r:embed="rId3">
            <a:alphaModFix/>
          </a:blip>
          <a:stretch>
            <a:fillRect/>
          </a:stretch>
        </p:blipFill>
        <p:spPr>
          <a:xfrm>
            <a:off x="7249869" y="996997"/>
            <a:ext cx="4942130" cy="5217458"/>
          </a:xfrm>
          <a:prstGeom prst="rect">
            <a:avLst/>
          </a:prstGeom>
        </p:spPr>
      </p:pic>
      <p:pic>
        <p:nvPicPr>
          <p:cNvPr id="9" name="Content Placeholder 8" descr="A close-up of a document&#10;&#10;AI-generated content may be incorrect.">
            <a:extLst>
              <a:ext uri="{FF2B5EF4-FFF2-40B4-BE49-F238E27FC236}">
                <a16:creationId xmlns:a16="http://schemas.microsoft.com/office/drawing/2014/main" id="{FD48A91D-A729-F704-30C4-2D267869BD7A}"/>
              </a:ext>
            </a:extLst>
          </p:cNvPr>
          <p:cNvPicPr>
            <a:picLocks noGrp="1" noChangeAspect="1"/>
          </p:cNvPicPr>
          <p:nvPr>
            <p:ph idx="1"/>
          </p:nvPr>
        </p:nvPicPr>
        <p:blipFill>
          <a:blip r:embed="rId4">
            <a:alphaModFix/>
          </a:blip>
          <a:stretch>
            <a:fillRect/>
          </a:stretch>
        </p:blipFill>
        <p:spPr>
          <a:xfrm>
            <a:off x="0" y="996997"/>
            <a:ext cx="7258822" cy="4351338"/>
          </a:xfrm>
        </p:spPr>
      </p:pic>
      <p:sp>
        <p:nvSpPr>
          <p:cNvPr id="2" name="Title 1">
            <a:extLst>
              <a:ext uri="{FF2B5EF4-FFF2-40B4-BE49-F238E27FC236}">
                <a16:creationId xmlns:a16="http://schemas.microsoft.com/office/drawing/2014/main" id="{EA451574-0CC1-A253-E477-51F01CE533AB}"/>
              </a:ext>
            </a:extLst>
          </p:cNvPr>
          <p:cNvSpPr>
            <a:spLocks noGrp="1"/>
          </p:cNvSpPr>
          <p:nvPr>
            <p:ph type="title"/>
          </p:nvPr>
        </p:nvSpPr>
        <p:spPr>
          <a:xfrm>
            <a:off x="838200" y="201384"/>
            <a:ext cx="10515600" cy="631871"/>
          </a:xfrm>
        </p:spPr>
        <p:txBody>
          <a:bodyPr>
            <a:normAutofit fontScale="90000"/>
          </a:bodyPr>
          <a:lstStyle/>
          <a:p>
            <a:pPr algn="ctr"/>
            <a:r>
              <a:rPr lang="en-US" dirty="0"/>
              <a:t>Computational Fluid Dynamics</a:t>
            </a:r>
          </a:p>
        </p:txBody>
      </p:sp>
      <p:pic>
        <p:nvPicPr>
          <p:cNvPr id="4" name="Picture 4" descr="Medical Research Council (United Kingdom) - Wikipedia">
            <a:extLst>
              <a:ext uri="{FF2B5EF4-FFF2-40B4-BE49-F238E27FC236}">
                <a16:creationId xmlns:a16="http://schemas.microsoft.com/office/drawing/2014/main" id="{040CEA7F-99A2-D72B-5F7A-7C3BB0748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966008"/>
            <a:ext cx="2649070" cy="8919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FA3A199B-E334-6874-61D6-213C1C341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9047" y="5195047"/>
            <a:ext cx="1662952" cy="1662952"/>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F87EB45F-5B9A-499C-303C-34DEEF502CCA}"/>
              </a:ext>
            </a:extLst>
          </p:cNvPr>
          <p:cNvSpPr/>
          <p:nvPr/>
        </p:nvSpPr>
        <p:spPr>
          <a:xfrm>
            <a:off x="174812" y="920276"/>
            <a:ext cx="11873753" cy="4208930"/>
          </a:xfrm>
          <a:prstGeom prst="roundRect">
            <a:avLst/>
          </a:prstGeom>
          <a:solidFill>
            <a:srgbClr val="156082">
              <a:alpha val="89804"/>
            </a:srgb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US" dirty="0"/>
              <a:t>Overall, good accuracy and AUC in predicting abnormal FFR (accuracy range 69%-97%, AUC range 0.81-0.97, r range 0.63-0.84) and IMR (meta-analysis sensitivity 85%, specificity 89%, AUC 0.93). </a:t>
            </a:r>
            <a:r>
              <a:rPr lang="en-US" baseline="30000" dirty="0"/>
              <a:t>13, 14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dirty="0"/>
              <a:t>Limitations </a:t>
            </a:r>
            <a:r>
              <a:rPr lang="en-US" baseline="30000" dirty="0"/>
              <a:t>15</a:t>
            </a:r>
          </a:p>
          <a:p>
            <a:pPr marL="742950" lvl="1" indent="-285750">
              <a:buFont typeface="Arial" panose="020B0604020202020204" pitchFamily="34" charset="0"/>
              <a:buChar char="•"/>
            </a:pPr>
            <a:r>
              <a:rPr lang="en-US" dirty="0"/>
              <a:t>A reliable CFD simulation requires high-quality imaging and accurate 3D reconstruction of the coronary artery lumen.</a:t>
            </a:r>
          </a:p>
          <a:p>
            <a:pPr marL="742950" lvl="1" indent="-285750">
              <a:buFont typeface="Arial" panose="020B0604020202020204" pitchFamily="34" charset="0"/>
              <a:buChar char="•"/>
            </a:pPr>
            <a:r>
              <a:rPr lang="en-US" dirty="0"/>
              <a:t>Heterogeneity in the definition of boundary conditions, particularly the distal outlet boundary conditions. </a:t>
            </a:r>
            <a:r>
              <a:rPr lang="en-US" baseline="30000" dirty="0"/>
              <a:t>16</a:t>
            </a:r>
          </a:p>
          <a:p>
            <a:pPr marL="742950" lvl="1" indent="-285750">
              <a:buFont typeface="Arial" panose="020B0604020202020204" pitchFamily="34" charset="0"/>
              <a:buChar char="•"/>
            </a:pPr>
            <a:r>
              <a:rPr lang="en-US" dirty="0"/>
              <a:t>The computational time required may be lengthy (around 4 minutes, but can increase to hours). </a:t>
            </a:r>
            <a:r>
              <a:rPr lang="en-US" baseline="30000" dirty="0"/>
              <a:t>13</a:t>
            </a:r>
            <a:r>
              <a:rPr lang="en-US" dirty="0"/>
              <a:t> </a:t>
            </a:r>
          </a:p>
          <a:p>
            <a:pPr marL="742950" lvl="1" indent="-285750">
              <a:buFont typeface="Arial" panose="020B0604020202020204" pitchFamily="34" charset="0"/>
              <a:buChar char="•"/>
            </a:pPr>
            <a:r>
              <a:rPr lang="en-US" dirty="0"/>
              <a:t>The majority of CFD models </a:t>
            </a:r>
            <a:r>
              <a:rPr lang="en-US" dirty="0" err="1"/>
              <a:t>utilise</a:t>
            </a:r>
            <a:r>
              <a:rPr lang="en-US" dirty="0"/>
              <a:t> standard angiographic views under resting conditions – resulting in a double assumption in predictions. </a:t>
            </a:r>
            <a:r>
              <a:rPr lang="en-US" baseline="30000" dirty="0"/>
              <a:t>17</a:t>
            </a:r>
          </a:p>
        </p:txBody>
      </p:sp>
      <p:sp>
        <p:nvSpPr>
          <p:cNvPr id="14" name="TextBox 13">
            <a:extLst>
              <a:ext uri="{FF2B5EF4-FFF2-40B4-BE49-F238E27FC236}">
                <a16:creationId xmlns:a16="http://schemas.microsoft.com/office/drawing/2014/main" id="{659D09F0-3376-572B-B4FF-6878A8F99B20}"/>
              </a:ext>
            </a:extLst>
          </p:cNvPr>
          <p:cNvSpPr txBox="1"/>
          <p:nvPr/>
        </p:nvSpPr>
        <p:spPr>
          <a:xfrm>
            <a:off x="2860076" y="5303248"/>
            <a:ext cx="7457966"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800" dirty="0"/>
              <a:t>13) </a:t>
            </a:r>
            <a:r>
              <a:rPr lang="en-GB" sz="800" dirty="0"/>
              <a:t>Morris, P.D. </a:t>
            </a:r>
            <a:r>
              <a:rPr lang="en-GB" sz="800" i="1" dirty="0"/>
              <a:t>et al.</a:t>
            </a:r>
            <a:r>
              <a:rPr lang="en-GB" sz="800" dirty="0"/>
              <a:t> (2015) “‘virtual’ (Computed) Fractional Flow Reserve Current Challenges and Limitations,” </a:t>
            </a:r>
            <a:r>
              <a:rPr lang="en-GB" sz="800" i="1" dirty="0"/>
              <a:t>JACC: Cardiovascular Interventions</a:t>
            </a:r>
            <a:r>
              <a:rPr lang="en-GB" sz="800" dirty="0"/>
              <a:t>, 8(8), pp. 1009–1017. Available at: https://</a:t>
            </a:r>
            <a:r>
              <a:rPr lang="en-GB" sz="800" dirty="0" err="1"/>
              <a:t>doi.org</a:t>
            </a:r>
            <a:r>
              <a:rPr lang="en-GB" sz="800" dirty="0"/>
              <a:t>/10.1016/J.JCIN.2015.04.006.</a:t>
            </a:r>
          </a:p>
          <a:p>
            <a:r>
              <a:rPr lang="en-US" sz="800" dirty="0"/>
              <a:t>14) </a:t>
            </a:r>
            <a:r>
              <a:rPr lang="en-GB" sz="800" dirty="0"/>
              <a:t>Wang, D. </a:t>
            </a:r>
            <a:r>
              <a:rPr lang="en-GB" sz="800" i="1" dirty="0"/>
              <a:t>et al.</a:t>
            </a:r>
            <a:r>
              <a:rPr lang="en-GB" sz="800" dirty="0"/>
              <a:t> (2024) “Diagnostic and prognostic value of angiography-derived index of microvascular resistance: a systematic review and meta-analysis,” </a:t>
            </a:r>
            <a:r>
              <a:rPr lang="en-GB" sz="800" i="1" dirty="0"/>
              <a:t>Frontiers in Cardiovascular Medicine</a:t>
            </a:r>
            <a:r>
              <a:rPr lang="en-GB" sz="800" dirty="0"/>
              <a:t>, 11. Available at: </a:t>
            </a:r>
            <a:r>
              <a:rPr lang="en-GB" sz="800" dirty="0">
                <a:hlinkClick r:id="rId7"/>
              </a:rPr>
              <a:t>https://doi.org/10.3389/FCVM.2024.1360648</a:t>
            </a:r>
            <a:r>
              <a:rPr lang="en-GB" sz="800" dirty="0"/>
              <a:t>.</a:t>
            </a:r>
          </a:p>
          <a:p>
            <a:r>
              <a:rPr lang="en-GB" sz="800" dirty="0"/>
              <a:t>15) Candreva, A. </a:t>
            </a:r>
            <a:r>
              <a:rPr lang="en-GB" sz="800" i="1" dirty="0"/>
              <a:t>et al.</a:t>
            </a:r>
            <a:r>
              <a:rPr lang="en-GB" sz="800" dirty="0"/>
              <a:t> (2022) “Current and Future Applications of Computational Fluid Dynamics in Coronary Artery Disease,” </a:t>
            </a:r>
            <a:r>
              <a:rPr lang="en-GB" sz="800" i="1" dirty="0"/>
              <a:t>Reviews in Cardiovascular Medicine</a:t>
            </a:r>
            <a:r>
              <a:rPr lang="en-GB" sz="800" dirty="0"/>
              <a:t>, 23(11), p. 377. Available at: https://</a:t>
            </a:r>
            <a:r>
              <a:rPr lang="en-GB" sz="800" dirty="0" err="1"/>
              <a:t>doi.org</a:t>
            </a:r>
            <a:r>
              <a:rPr lang="en-GB" sz="800" dirty="0"/>
              <a:t>/10.31083/J.RCM2311377.</a:t>
            </a:r>
          </a:p>
          <a:p>
            <a:r>
              <a:rPr lang="en-GB" sz="800" dirty="0"/>
              <a:t>16) </a:t>
            </a:r>
            <a:r>
              <a:rPr lang="en-GB" sz="800" dirty="0" err="1"/>
              <a:t>Scarsini</a:t>
            </a:r>
            <a:r>
              <a:rPr lang="en-GB" sz="800" dirty="0"/>
              <a:t>, R. </a:t>
            </a:r>
            <a:r>
              <a:rPr lang="en-GB" sz="800" i="1" dirty="0"/>
              <a:t>et al.</a:t>
            </a:r>
            <a:r>
              <a:rPr lang="en-GB" sz="800" dirty="0"/>
              <a:t> (2021) “Angiography-derived index of microcirculatory resistance (</a:t>
            </a:r>
            <a:r>
              <a:rPr lang="en-GB" sz="800" dirty="0" err="1"/>
              <a:t>IMRangio</a:t>
            </a:r>
            <a:r>
              <a:rPr lang="en-GB" sz="800" dirty="0"/>
              <a:t>) as a novel pressure-wire-free tool to assess coronary microvascular dysfunction in acute coronary syndromes and stable coronary artery disease,” </a:t>
            </a:r>
            <a:r>
              <a:rPr lang="en-GB" sz="800" i="1" dirty="0"/>
              <a:t>International Journal of Cardiovascular Imaging</a:t>
            </a:r>
            <a:r>
              <a:rPr lang="en-GB" sz="800" dirty="0"/>
              <a:t>, 37(6), pp. 1801–1813. Available at: https://</a:t>
            </a:r>
            <a:r>
              <a:rPr lang="en-GB" sz="800" dirty="0" err="1"/>
              <a:t>doi.org</a:t>
            </a:r>
            <a:r>
              <a:rPr lang="en-GB" sz="800" dirty="0"/>
              <a:t>/10.1007/S10554-021-02254-8.</a:t>
            </a:r>
          </a:p>
          <a:p>
            <a:r>
              <a:rPr lang="en-US" sz="800" dirty="0"/>
              <a:t>17) </a:t>
            </a:r>
            <a:r>
              <a:rPr lang="en-GB" sz="800" dirty="0" err="1"/>
              <a:t>Scarsini</a:t>
            </a:r>
            <a:r>
              <a:rPr lang="en-GB" sz="800" dirty="0"/>
              <a:t>, R. </a:t>
            </a:r>
            <a:r>
              <a:rPr lang="en-GB" sz="800" i="1" dirty="0"/>
              <a:t>et al.</a:t>
            </a:r>
            <a:r>
              <a:rPr lang="en-GB" sz="800" dirty="0"/>
              <a:t> (2023) “Angiography-Derived and Sensor-Wire Methods to Assess Coronary Microvascular Dysfunction in Patients With Acute Myocardial Infarction,” </a:t>
            </a:r>
            <a:r>
              <a:rPr lang="en-GB" sz="800" i="1" dirty="0"/>
              <a:t>JACC: Cardiovascular Imaging</a:t>
            </a:r>
            <a:r>
              <a:rPr lang="en-GB" sz="800" dirty="0"/>
              <a:t>, 16(7), pp. 965–981. Available at: https://</a:t>
            </a:r>
            <a:r>
              <a:rPr lang="en-GB" sz="800" dirty="0" err="1"/>
              <a:t>doi.org</a:t>
            </a:r>
            <a:r>
              <a:rPr lang="en-GB" sz="800" dirty="0"/>
              <a:t>/10.1016/J.JCMG.2023.01.017/SUPPL_FILE/MMC1.DOCX.</a:t>
            </a:r>
          </a:p>
        </p:txBody>
      </p:sp>
    </p:spTree>
    <p:extLst>
      <p:ext uri="{BB962C8B-B14F-4D97-AF65-F5344CB8AC3E}">
        <p14:creationId xmlns:p14="http://schemas.microsoft.com/office/powerpoint/2010/main" val="45093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9" presetClass="emph" presetSubtype="0" nodeType="withEffect">
                                  <p:stCondLst>
                                    <p:cond delay="0"/>
                                  </p:stCondLst>
                                  <p:childTnLst>
                                    <p:set>
                                      <p:cBhvr>
                                        <p:cTn id="16" dur="indefinite"/>
                                        <p:tgtEl>
                                          <p:spTgt spid="9"/>
                                        </p:tgtEl>
                                        <p:attrNameLst>
                                          <p:attrName>style.opacity</p:attrName>
                                        </p:attrNameLst>
                                      </p:cBhvr>
                                      <p:to>
                                        <p:strVal val="0.25"/>
                                      </p:to>
                                    </p:set>
                                    <p:animEffect filter="image" prLst="opacity: 0.25">
                                      <p:cBhvr rctx="IE">
                                        <p:cTn id="17" dur="indefinite"/>
                                        <p:tgtEl>
                                          <p:spTgt spid="9"/>
                                        </p:tgtEl>
                                      </p:cBhvr>
                                    </p:animEffect>
                                  </p:childTnLst>
                                </p:cTn>
                              </p:par>
                              <p:par>
                                <p:cTn id="18" presetID="9" presetClass="emph" presetSubtype="0" nodeType="withEffect">
                                  <p:stCondLst>
                                    <p:cond delay="0"/>
                                  </p:stCondLst>
                                  <p:childTnLst>
                                    <p:set>
                                      <p:cBhvr>
                                        <p:cTn id="19" dur="indefinite"/>
                                        <p:tgtEl>
                                          <p:spTgt spid="11"/>
                                        </p:tgtEl>
                                        <p:attrNameLst>
                                          <p:attrName>style.opacity</p:attrName>
                                        </p:attrNameLst>
                                      </p:cBhvr>
                                      <p:to>
                                        <p:strVal val="0.25"/>
                                      </p:to>
                                    </p:set>
                                    <p:animEffect filter="image" prLst="opacity: 0.25">
                                      <p:cBhvr rctx="IE">
                                        <p:cTn id="20"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FC79-5941-86DE-77FF-14EDCA0CC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0016-8B4F-3C64-2FA5-F4663795D15E}"/>
              </a:ext>
            </a:extLst>
          </p:cNvPr>
          <p:cNvSpPr>
            <a:spLocks noGrp="1"/>
          </p:cNvSpPr>
          <p:nvPr>
            <p:ph type="title"/>
          </p:nvPr>
        </p:nvSpPr>
        <p:spPr>
          <a:xfrm>
            <a:off x="340659" y="338231"/>
            <a:ext cx="3747247" cy="1325563"/>
          </a:xfrm>
        </p:spPr>
        <p:txBody>
          <a:bodyPr/>
          <a:lstStyle/>
          <a:p>
            <a:r>
              <a:rPr lang="en-US" dirty="0"/>
              <a:t>Machine Learning Model</a:t>
            </a:r>
          </a:p>
        </p:txBody>
      </p:sp>
      <p:pic>
        <p:nvPicPr>
          <p:cNvPr id="4" name="Picture 4" descr="Medical Research Council (United Kingdom) - Wikipedia">
            <a:extLst>
              <a:ext uri="{FF2B5EF4-FFF2-40B4-BE49-F238E27FC236}">
                <a16:creationId xmlns:a16="http://schemas.microsoft.com/office/drawing/2014/main" id="{FDF1619F-2005-5FD7-04C5-96A05525A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E0D4E2B6-933D-F45B-B042-D2880DAD6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17BA88-4B37-F5B7-D758-9A5B2D681D34}"/>
              </a:ext>
            </a:extLst>
          </p:cNvPr>
          <p:cNvSpPr txBox="1"/>
          <p:nvPr/>
        </p:nvSpPr>
        <p:spPr>
          <a:xfrm>
            <a:off x="340659" y="1828800"/>
            <a:ext cx="4034118" cy="33763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Combined feature linear scale and multi-layer perceptron model.</a:t>
            </a:r>
          </a:p>
          <a:p>
            <a:pPr marL="285750" indent="-285750">
              <a:lnSpc>
                <a:spcPct val="150000"/>
              </a:lnSpc>
              <a:buFont typeface="Arial" panose="020B0604020202020204" pitchFamily="34" charset="0"/>
              <a:buChar char="•"/>
            </a:pPr>
            <a:r>
              <a:rPr lang="en-US" dirty="0"/>
              <a:t>Flexibility and interpretability when modelling complex, non-linear relationships.</a:t>
            </a:r>
          </a:p>
          <a:p>
            <a:pPr marL="285750" indent="-285750">
              <a:lnSpc>
                <a:spcPct val="150000"/>
              </a:lnSpc>
              <a:buFont typeface="Arial" panose="020B0604020202020204" pitchFamily="34" charset="0"/>
              <a:buChar char="•"/>
            </a:pPr>
            <a:r>
              <a:rPr lang="en-US" dirty="0"/>
              <a:t>Data efficient &amp; Scalable.</a:t>
            </a:r>
          </a:p>
          <a:p>
            <a:pPr marL="285750" indent="-285750">
              <a:lnSpc>
                <a:spcPct val="150000"/>
              </a:lnSpc>
              <a:buFont typeface="Arial" panose="020B0604020202020204" pitchFamily="34" charset="0"/>
              <a:buChar char="•"/>
            </a:pPr>
            <a:r>
              <a:rPr lang="en-US" dirty="0"/>
              <a:t>Short computational time of around 20 seconds. </a:t>
            </a:r>
            <a:r>
              <a:rPr lang="en-US" baseline="30000" dirty="0"/>
              <a:t>18</a:t>
            </a:r>
          </a:p>
        </p:txBody>
      </p:sp>
      <p:pic>
        <p:nvPicPr>
          <p:cNvPr id="10" name="Content Placeholder 9" descr="A screenshot of a computer screen&#10;&#10;AI-generated content may be incorrect.">
            <a:extLst>
              <a:ext uri="{FF2B5EF4-FFF2-40B4-BE49-F238E27FC236}">
                <a16:creationId xmlns:a16="http://schemas.microsoft.com/office/drawing/2014/main" id="{A63DD7BB-41C0-E9B1-F5B6-BFFD2B2A2EFE}"/>
              </a:ext>
            </a:extLst>
          </p:cNvPr>
          <p:cNvPicPr>
            <a:picLocks noGrp="1" noChangeAspect="1"/>
          </p:cNvPicPr>
          <p:nvPr>
            <p:ph idx="1"/>
          </p:nvPr>
        </p:nvPicPr>
        <p:blipFill>
          <a:blip r:embed="rId4"/>
          <a:stretch>
            <a:fillRect/>
          </a:stretch>
        </p:blipFill>
        <p:spPr>
          <a:xfrm>
            <a:off x="6400159" y="0"/>
            <a:ext cx="5791840" cy="6852809"/>
          </a:xfrm>
        </p:spPr>
      </p:pic>
      <p:sp>
        <p:nvSpPr>
          <p:cNvPr id="12" name="TextBox 11">
            <a:extLst>
              <a:ext uri="{FF2B5EF4-FFF2-40B4-BE49-F238E27FC236}">
                <a16:creationId xmlns:a16="http://schemas.microsoft.com/office/drawing/2014/main" id="{642AED06-966A-550D-ADBB-4C99B9CB3D0B}"/>
              </a:ext>
            </a:extLst>
          </p:cNvPr>
          <p:cNvSpPr txBox="1"/>
          <p:nvPr/>
        </p:nvSpPr>
        <p:spPr>
          <a:xfrm>
            <a:off x="3266994" y="5991035"/>
            <a:ext cx="3133165" cy="861774"/>
          </a:xfrm>
          <a:prstGeom prst="rect">
            <a:avLst/>
          </a:prstGeom>
          <a:noFill/>
        </p:spPr>
        <p:txBody>
          <a:bodyPr wrap="square" rtlCol="0">
            <a:spAutoFit/>
          </a:bodyPr>
          <a:lstStyle/>
          <a:p>
            <a:r>
              <a:rPr lang="en-US" sz="1000" dirty="0"/>
              <a:t>18) </a:t>
            </a:r>
            <a:r>
              <a:rPr lang="en-GB" sz="1000" dirty="0"/>
              <a:t>Zhao, Q. </a:t>
            </a:r>
            <a:r>
              <a:rPr lang="en-GB" sz="1000" i="1" dirty="0"/>
              <a:t>et al.</a:t>
            </a:r>
            <a:r>
              <a:rPr lang="en-GB" sz="1000" dirty="0"/>
              <a:t> (2023) “Angiography-based coronary flow reserve: The feasibility of automatic computation by artificial intelligence,” </a:t>
            </a:r>
            <a:r>
              <a:rPr lang="en-GB" sz="1000" i="1" dirty="0"/>
              <a:t>Cardiology Journal</a:t>
            </a:r>
            <a:r>
              <a:rPr lang="en-GB" sz="1000" dirty="0"/>
              <a:t>, 30(3), pp. 369–378. Available at: https://</a:t>
            </a:r>
            <a:r>
              <a:rPr lang="en-GB" sz="1000" dirty="0" err="1"/>
              <a:t>doi.org</a:t>
            </a:r>
            <a:r>
              <a:rPr lang="en-GB" sz="1000" dirty="0"/>
              <a:t>/10.5603/CJ.a2021.0087.</a:t>
            </a:r>
          </a:p>
        </p:txBody>
      </p:sp>
    </p:spTree>
    <p:extLst>
      <p:ext uri="{BB962C8B-B14F-4D97-AF65-F5344CB8AC3E}">
        <p14:creationId xmlns:p14="http://schemas.microsoft.com/office/powerpoint/2010/main" val="3105148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98C5-5A61-0BC9-876F-8E48F3197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B29494-68FF-703E-5FDA-C1D37FA9520C}"/>
              </a:ext>
            </a:extLst>
          </p:cNvPr>
          <p:cNvSpPr>
            <a:spLocks noGrp="1"/>
          </p:cNvSpPr>
          <p:nvPr>
            <p:ph type="title"/>
          </p:nvPr>
        </p:nvSpPr>
        <p:spPr>
          <a:xfrm>
            <a:off x="650261" y="378857"/>
            <a:ext cx="10591479" cy="841209"/>
          </a:xfrm>
        </p:spPr>
        <p:txBody>
          <a:bodyPr>
            <a:normAutofit/>
          </a:bodyPr>
          <a:lstStyle/>
          <a:p>
            <a:pPr algn="ctr"/>
            <a:r>
              <a:rPr lang="en-US" dirty="0"/>
              <a:t>Retrospective internal validation</a:t>
            </a:r>
          </a:p>
        </p:txBody>
      </p:sp>
      <p:pic>
        <p:nvPicPr>
          <p:cNvPr id="4" name="Picture 4" descr="Medical Research Council (United Kingdom) - Wikipedia">
            <a:extLst>
              <a:ext uri="{FF2B5EF4-FFF2-40B4-BE49-F238E27FC236}">
                <a16:creationId xmlns:a16="http://schemas.microsoft.com/office/drawing/2014/main" id="{B6F49AD6-EEB4-7FE8-E96F-3AC4774930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456084EA-11A4-A331-5FB4-0F1774B45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A graph with a line going up&#10;&#10;AI-generated content may be incorrect.">
            <a:extLst>
              <a:ext uri="{FF2B5EF4-FFF2-40B4-BE49-F238E27FC236}">
                <a16:creationId xmlns:a16="http://schemas.microsoft.com/office/drawing/2014/main" id="{5ACFBD71-1490-3593-A240-6CAF17952527}"/>
              </a:ext>
            </a:extLst>
          </p:cNvPr>
          <p:cNvPicPr>
            <a:picLocks noGrp="1" noChangeAspect="1"/>
          </p:cNvPicPr>
          <p:nvPr>
            <p:ph idx="1"/>
          </p:nvPr>
        </p:nvPicPr>
        <p:blipFill>
          <a:blip r:embed="rId4"/>
          <a:stretch/>
        </p:blipFill>
        <p:spPr>
          <a:xfrm>
            <a:off x="2389299" y="1442916"/>
            <a:ext cx="7413402" cy="4418088"/>
          </a:xfrm>
          <a:prstGeom prst="rect">
            <a:avLst/>
          </a:prstGeom>
          <a:noFill/>
        </p:spPr>
      </p:pic>
      <p:sp>
        <p:nvSpPr>
          <p:cNvPr id="11" name="TextBox 10">
            <a:extLst>
              <a:ext uri="{FF2B5EF4-FFF2-40B4-BE49-F238E27FC236}">
                <a16:creationId xmlns:a16="http://schemas.microsoft.com/office/drawing/2014/main" id="{3AC5D34A-FAF9-9DBA-96F0-9F0F5534F538}"/>
              </a:ext>
            </a:extLst>
          </p:cNvPr>
          <p:cNvSpPr txBox="1"/>
          <p:nvPr/>
        </p:nvSpPr>
        <p:spPr>
          <a:xfrm>
            <a:off x="5675051" y="1815353"/>
            <a:ext cx="841897" cy="369332"/>
          </a:xfrm>
          <a:prstGeom prst="rect">
            <a:avLst/>
          </a:prstGeom>
          <a:noFill/>
        </p:spPr>
        <p:txBody>
          <a:bodyPr wrap="none" rtlCol="0">
            <a:spAutoFit/>
          </a:bodyPr>
          <a:lstStyle/>
          <a:p>
            <a:r>
              <a:rPr lang="en-US" dirty="0"/>
              <a:t>N=300</a:t>
            </a:r>
          </a:p>
        </p:txBody>
      </p:sp>
    </p:spTree>
    <p:extLst>
      <p:ext uri="{BB962C8B-B14F-4D97-AF65-F5344CB8AC3E}">
        <p14:creationId xmlns:p14="http://schemas.microsoft.com/office/powerpoint/2010/main" val="296262232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B4F62-E827-217C-112C-CEB6E63AF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59314-ACB4-E0F9-7993-6D8945384ED8}"/>
              </a:ext>
            </a:extLst>
          </p:cNvPr>
          <p:cNvSpPr>
            <a:spLocks noGrp="1"/>
          </p:cNvSpPr>
          <p:nvPr>
            <p:ph type="title"/>
          </p:nvPr>
        </p:nvSpPr>
        <p:spPr/>
        <p:txBody>
          <a:bodyPr/>
          <a:lstStyle/>
          <a:p>
            <a:pPr algn="ctr"/>
            <a:r>
              <a:rPr lang="en-US" dirty="0"/>
              <a:t>Preliminary Prospective Validation</a:t>
            </a:r>
          </a:p>
        </p:txBody>
      </p:sp>
      <p:sp>
        <p:nvSpPr>
          <p:cNvPr id="3" name="Content Placeholder 2">
            <a:extLst>
              <a:ext uri="{FF2B5EF4-FFF2-40B4-BE49-F238E27FC236}">
                <a16:creationId xmlns:a16="http://schemas.microsoft.com/office/drawing/2014/main" id="{39C444DB-A36B-3CB2-88C7-32E64221C5A2}"/>
              </a:ext>
            </a:extLst>
          </p:cNvPr>
          <p:cNvSpPr>
            <a:spLocks noGrp="1"/>
          </p:cNvSpPr>
          <p:nvPr>
            <p:ph idx="1"/>
          </p:nvPr>
        </p:nvSpPr>
        <p:spPr>
          <a:xfrm>
            <a:off x="838200" y="3644152"/>
            <a:ext cx="4675094" cy="1698171"/>
          </a:xfrm>
        </p:spPr>
        <p:txBody>
          <a:bodyPr>
            <a:normAutofit/>
          </a:bodyPr>
          <a:lstStyle/>
          <a:p>
            <a:pPr marL="0" indent="0">
              <a:buNone/>
            </a:pPr>
            <a:r>
              <a:rPr lang="en-US" sz="2000" dirty="0"/>
              <a:t>Prospective Adjunctive Binary Prediction of IMR ≥25</a:t>
            </a:r>
          </a:p>
          <a:p>
            <a:pPr marL="0" indent="0">
              <a:buNone/>
            </a:pPr>
            <a:r>
              <a:rPr lang="en-US" sz="2000" dirty="0"/>
              <a:t>ROC AUC = 0.81 compared with Invasive IMR</a:t>
            </a:r>
          </a:p>
          <a:p>
            <a:endParaRPr lang="en-US" sz="2000" dirty="0"/>
          </a:p>
        </p:txBody>
      </p:sp>
      <p:pic>
        <p:nvPicPr>
          <p:cNvPr id="4" name="Picture 4" descr="Medical Research Council (United Kingdom) - Wikipedia">
            <a:extLst>
              <a:ext uri="{FF2B5EF4-FFF2-40B4-BE49-F238E27FC236}">
                <a16:creationId xmlns:a16="http://schemas.microsoft.com/office/drawing/2014/main" id="{6BA8B99A-AD3C-7443-7FFC-0CAB4AA9A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861004"/>
            <a:ext cx="2960914" cy="9969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ofG School of Cardiovascular &amp; Metabolic Health">
            <a:extLst>
              <a:ext uri="{FF2B5EF4-FFF2-40B4-BE49-F238E27FC236}">
                <a16:creationId xmlns:a16="http://schemas.microsoft.com/office/drawing/2014/main" id="{6BCEE56D-A620-ACDA-7312-C94438DDD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828" y="5159828"/>
            <a:ext cx="1698171" cy="169817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group of graphs showing different types of numbers&#10;&#10;AI-generated content may be incorrect.">
            <a:extLst>
              <a:ext uri="{FF2B5EF4-FFF2-40B4-BE49-F238E27FC236}">
                <a16:creationId xmlns:a16="http://schemas.microsoft.com/office/drawing/2014/main" id="{E992B06B-16CE-D15A-041B-47AACECF1951}"/>
              </a:ext>
            </a:extLst>
          </p:cNvPr>
          <p:cNvPicPr>
            <a:picLocks noChangeAspect="1"/>
          </p:cNvPicPr>
          <p:nvPr/>
        </p:nvPicPr>
        <p:blipFill>
          <a:blip r:embed="rId4"/>
          <a:stretch>
            <a:fillRect/>
          </a:stretch>
        </p:blipFill>
        <p:spPr>
          <a:xfrm>
            <a:off x="6164569" y="1385047"/>
            <a:ext cx="5922090" cy="4230063"/>
          </a:xfrm>
          <a:prstGeom prst="rect">
            <a:avLst/>
          </a:prstGeom>
        </p:spPr>
      </p:pic>
      <p:graphicFrame>
        <p:nvGraphicFramePr>
          <p:cNvPr id="7" name="Table 6">
            <a:extLst>
              <a:ext uri="{FF2B5EF4-FFF2-40B4-BE49-F238E27FC236}">
                <a16:creationId xmlns:a16="http://schemas.microsoft.com/office/drawing/2014/main" id="{F514FE20-5BC0-E1EE-9AFB-C3B601203716}"/>
              </a:ext>
            </a:extLst>
          </p:cNvPr>
          <p:cNvGraphicFramePr>
            <a:graphicFrameLocks noGrp="1"/>
          </p:cNvGraphicFramePr>
          <p:nvPr>
            <p:extLst>
              <p:ext uri="{D42A27DB-BD31-4B8C-83A1-F6EECF244321}">
                <p14:modId xmlns:p14="http://schemas.microsoft.com/office/powerpoint/2010/main" val="541895448"/>
              </p:ext>
            </p:extLst>
          </p:nvPr>
        </p:nvGraphicFramePr>
        <p:xfrm>
          <a:off x="307950" y="1865742"/>
          <a:ext cx="5719482" cy="1483360"/>
        </p:xfrm>
        <a:graphic>
          <a:graphicData uri="http://schemas.openxmlformats.org/drawingml/2006/table">
            <a:tbl>
              <a:tblPr firstRow="1" bandRow="1">
                <a:tableStyleId>{5C22544A-7EE6-4342-B048-85BDC9FD1C3A}</a:tableStyleId>
              </a:tblPr>
              <a:tblGrid>
                <a:gridCol w="2859741">
                  <a:extLst>
                    <a:ext uri="{9D8B030D-6E8A-4147-A177-3AD203B41FA5}">
                      <a16:colId xmlns:a16="http://schemas.microsoft.com/office/drawing/2014/main" val="1720805031"/>
                    </a:ext>
                  </a:extLst>
                </a:gridCol>
                <a:gridCol w="2859741">
                  <a:extLst>
                    <a:ext uri="{9D8B030D-6E8A-4147-A177-3AD203B41FA5}">
                      <a16:colId xmlns:a16="http://schemas.microsoft.com/office/drawing/2014/main" val="3447755860"/>
                    </a:ext>
                  </a:extLst>
                </a:gridCol>
              </a:tblGrid>
              <a:tr h="370840">
                <a:tc>
                  <a:txBody>
                    <a:bodyPr/>
                    <a:lstStyle/>
                    <a:p>
                      <a:pPr algn="ctr"/>
                      <a:r>
                        <a:rPr lang="en-US" dirty="0"/>
                        <a:t>N=100</a:t>
                      </a:r>
                    </a:p>
                  </a:txBody>
                  <a:tcPr/>
                </a:tc>
                <a:tc>
                  <a:txBody>
                    <a:bodyPr/>
                    <a:lstStyle/>
                    <a:p>
                      <a:pPr algn="ctr"/>
                      <a:r>
                        <a:rPr lang="en-US" dirty="0"/>
                        <a:t>Pearson coefficient</a:t>
                      </a:r>
                    </a:p>
                  </a:txBody>
                  <a:tcPr/>
                </a:tc>
                <a:extLst>
                  <a:ext uri="{0D108BD9-81ED-4DB2-BD59-A6C34878D82A}">
                    <a16:rowId xmlns:a16="http://schemas.microsoft.com/office/drawing/2014/main" val="3662318877"/>
                  </a:ext>
                </a:extLst>
              </a:tr>
              <a:tr h="370840">
                <a:tc>
                  <a:txBody>
                    <a:bodyPr/>
                    <a:lstStyle/>
                    <a:p>
                      <a:pPr algn="ctr"/>
                      <a:r>
                        <a:rPr lang="en-US" dirty="0"/>
                        <a:t>IMR</a:t>
                      </a:r>
                    </a:p>
                  </a:txBody>
                  <a:tcPr/>
                </a:tc>
                <a:tc>
                  <a:txBody>
                    <a:bodyPr/>
                    <a:lstStyle/>
                    <a:p>
                      <a:pPr algn="ctr"/>
                      <a:r>
                        <a:rPr lang="en-US" dirty="0"/>
                        <a:t>0.91</a:t>
                      </a:r>
                    </a:p>
                  </a:txBody>
                  <a:tcPr/>
                </a:tc>
                <a:extLst>
                  <a:ext uri="{0D108BD9-81ED-4DB2-BD59-A6C34878D82A}">
                    <a16:rowId xmlns:a16="http://schemas.microsoft.com/office/drawing/2014/main" val="701047999"/>
                  </a:ext>
                </a:extLst>
              </a:tr>
              <a:tr h="370840">
                <a:tc>
                  <a:txBody>
                    <a:bodyPr/>
                    <a:lstStyle/>
                    <a:p>
                      <a:pPr algn="ctr"/>
                      <a:r>
                        <a:rPr lang="en-US" dirty="0" err="1"/>
                        <a:t>Hyperaemic</a:t>
                      </a:r>
                      <a:r>
                        <a:rPr lang="en-US" dirty="0"/>
                        <a:t> transit time</a:t>
                      </a:r>
                    </a:p>
                  </a:txBody>
                  <a:tcPr/>
                </a:tc>
                <a:tc>
                  <a:txBody>
                    <a:bodyPr/>
                    <a:lstStyle/>
                    <a:p>
                      <a:pPr algn="ctr"/>
                      <a:r>
                        <a:rPr lang="en-US" dirty="0"/>
                        <a:t>0.74</a:t>
                      </a:r>
                    </a:p>
                  </a:txBody>
                  <a:tcPr/>
                </a:tc>
                <a:extLst>
                  <a:ext uri="{0D108BD9-81ED-4DB2-BD59-A6C34878D82A}">
                    <a16:rowId xmlns:a16="http://schemas.microsoft.com/office/drawing/2014/main" val="59549697"/>
                  </a:ext>
                </a:extLst>
              </a:tr>
              <a:tr h="370840">
                <a:tc>
                  <a:txBody>
                    <a:bodyPr/>
                    <a:lstStyle/>
                    <a:p>
                      <a:pPr algn="ctr"/>
                      <a:r>
                        <a:rPr lang="en-US" dirty="0" err="1"/>
                        <a:t>Hyperaemic</a:t>
                      </a:r>
                      <a:r>
                        <a:rPr lang="en-US" dirty="0"/>
                        <a:t> Pd</a:t>
                      </a:r>
                    </a:p>
                  </a:txBody>
                  <a:tcPr/>
                </a:tc>
                <a:tc>
                  <a:txBody>
                    <a:bodyPr/>
                    <a:lstStyle/>
                    <a:p>
                      <a:pPr algn="ctr"/>
                      <a:r>
                        <a:rPr lang="en-US" dirty="0"/>
                        <a:t>0.72</a:t>
                      </a:r>
                    </a:p>
                  </a:txBody>
                  <a:tcPr/>
                </a:tc>
                <a:extLst>
                  <a:ext uri="{0D108BD9-81ED-4DB2-BD59-A6C34878D82A}">
                    <a16:rowId xmlns:a16="http://schemas.microsoft.com/office/drawing/2014/main" val="3696826136"/>
                  </a:ext>
                </a:extLst>
              </a:tr>
            </a:tbl>
          </a:graphicData>
        </a:graphic>
      </p:graphicFrame>
    </p:spTree>
    <p:extLst>
      <p:ext uri="{BB962C8B-B14F-4D97-AF65-F5344CB8AC3E}">
        <p14:creationId xmlns:p14="http://schemas.microsoft.com/office/powerpoint/2010/main" val="10438248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3048</TotalTime>
  <Words>3013</Words>
  <Application>Microsoft Macintosh PowerPoint</Application>
  <PresentationFormat>Widescreen</PresentationFormat>
  <Paragraphs>209</Paragraphs>
  <Slides>13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Machine Learning to Simplify Complex Coronary Small Vessel Diagnostics</vt:lpstr>
      <vt:lpstr>Acknowledgements</vt:lpstr>
      <vt:lpstr>Background</vt:lpstr>
      <vt:lpstr>No obstruction – case closed?</vt:lpstr>
      <vt:lpstr>Functional Coronary Angiography</vt:lpstr>
      <vt:lpstr>Computational Fluid Dynamics</vt:lpstr>
      <vt:lpstr>Machine Learning Model</vt:lpstr>
      <vt:lpstr>Retrospective internal validation</vt:lpstr>
      <vt:lpstr>Preliminary Prospective Validation</vt:lpstr>
      <vt:lpstr>Next steps: Coronary distribution as a potential node</vt:lpstr>
      <vt:lpstr>Next steps: Surrogates of thermodilution recovery time to be explored</vt:lpstr>
      <vt:lpstr>Next steps: Development of a scalable imaging &amp; physiology upload infrastructure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Dylan Tan</dc:creator>
  <cp:lastModifiedBy>Dylan Tan</cp:lastModifiedBy>
  <cp:revision>20</cp:revision>
  <dcterms:created xsi:type="dcterms:W3CDTF">2025-06-17T00:56:49Z</dcterms:created>
  <dcterms:modified xsi:type="dcterms:W3CDTF">2025-08-25T09:37:58Z</dcterms:modified>
</cp:coreProperties>
</file>